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1" r:id="rId10"/>
    <p:sldId id="263" r:id="rId11"/>
    <p:sldId id="275" r:id="rId12"/>
    <p:sldId id="272" r:id="rId13"/>
    <p:sldId id="276" r:id="rId14"/>
    <p:sldId id="279" r:id="rId15"/>
    <p:sldId id="273" r:id="rId16"/>
    <p:sldId id="278" r:id="rId17"/>
    <p:sldId id="282" r:id="rId18"/>
    <p:sldId id="281" r:id="rId19"/>
    <p:sldId id="268" r:id="rId20"/>
    <p:sldId id="271" r:id="rId21"/>
    <p:sldId id="270" r:id="rId22"/>
    <p:sldId id="283" r:id="rId23"/>
    <p:sldId id="284" r:id="rId24"/>
    <p:sldId id="262" r:id="rId25"/>
  </p:sldIdLst>
  <p:sldSz cx="12192000" cy="6858000"/>
  <p:notesSz cx="6858000" cy="9144000"/>
  <p:defaultTextStyle>
    <a:defPPr>
      <a:defRPr lang="en-FJ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9FAF332-5E98-494F-B261-72954A97E7B8}">
          <p14:sldIdLst>
            <p14:sldId id="256"/>
            <p14:sldId id="257"/>
            <p14:sldId id="258"/>
            <p14:sldId id="259"/>
            <p14:sldId id="260"/>
            <p14:sldId id="265"/>
            <p14:sldId id="266"/>
            <p14:sldId id="267"/>
            <p14:sldId id="261"/>
            <p14:sldId id="263"/>
            <p14:sldId id="275"/>
            <p14:sldId id="272"/>
            <p14:sldId id="276"/>
            <p14:sldId id="279"/>
            <p14:sldId id="273"/>
            <p14:sldId id="278"/>
            <p14:sldId id="282"/>
            <p14:sldId id="281"/>
            <p14:sldId id="268"/>
            <p14:sldId id="271"/>
            <p14:sldId id="270"/>
            <p14:sldId id="283"/>
            <p14:sldId id="284"/>
            <p14:sldId id="2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78" y="60"/>
      </p:cViewPr>
      <p:guideLst/>
    </p:cSldViewPr>
  </p:slideViewPr>
  <p:outlineViewPr>
    <p:cViewPr>
      <p:scale>
        <a:sx n="33" d="100"/>
        <a:sy n="33" d="100"/>
      </p:scale>
      <p:origin x="0" y="-3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161F25-209C-479E-8D88-025B3E9134BB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F6F573-D94E-441D-9230-708E43E7FE2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Stress/sleep</a:t>
          </a:r>
        </a:p>
      </dgm:t>
    </dgm:pt>
    <dgm:pt modelId="{1F660DFF-1C44-426F-B92F-1BC605D1AE24}" type="parTrans" cxnId="{E0319CFA-D951-438B-80DB-622F61F4FCDA}">
      <dgm:prSet/>
      <dgm:spPr/>
      <dgm:t>
        <a:bodyPr/>
        <a:lstStyle/>
        <a:p>
          <a:endParaRPr lang="en-US"/>
        </a:p>
      </dgm:t>
    </dgm:pt>
    <dgm:pt modelId="{5003AAD5-729A-4CF2-9FD6-A9FF72758DB1}" type="sibTrans" cxnId="{E0319CFA-D951-438B-80DB-622F61F4FCDA}">
      <dgm:prSet/>
      <dgm:spPr/>
      <dgm:t>
        <a:bodyPr/>
        <a:lstStyle/>
        <a:p>
          <a:endParaRPr lang="en-US"/>
        </a:p>
      </dgm:t>
    </dgm:pt>
    <dgm:pt modelId="{ABC1BEE6-92DD-46BA-AD35-4CA3917DB62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Food/Nutrient</a:t>
          </a:r>
        </a:p>
      </dgm:t>
    </dgm:pt>
    <dgm:pt modelId="{DC9061DC-28FA-40C2-81DB-E4530CBFF7F2}" type="parTrans" cxnId="{D1F6EAC3-A440-419D-933B-F9FD33D480F3}">
      <dgm:prSet/>
      <dgm:spPr/>
      <dgm:t>
        <a:bodyPr/>
        <a:lstStyle/>
        <a:p>
          <a:endParaRPr lang="en-US"/>
        </a:p>
      </dgm:t>
    </dgm:pt>
    <dgm:pt modelId="{DBD7D2AC-5DAD-441C-ABF1-083BF13FDD18}" type="sibTrans" cxnId="{D1F6EAC3-A440-419D-933B-F9FD33D480F3}">
      <dgm:prSet/>
      <dgm:spPr/>
      <dgm:t>
        <a:bodyPr/>
        <a:lstStyle/>
        <a:p>
          <a:endParaRPr lang="en-US"/>
        </a:p>
      </dgm:t>
    </dgm:pt>
    <dgm:pt modelId="{F9CD0A4B-FD16-4CB0-B811-BD1550384AF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Toxins/Environment</a:t>
          </a:r>
        </a:p>
      </dgm:t>
    </dgm:pt>
    <dgm:pt modelId="{1552C7FD-F8D0-478F-9EAF-ECDAAA420EA9}" type="parTrans" cxnId="{103C6360-F1B2-45B0-AF8C-66002B639736}">
      <dgm:prSet/>
      <dgm:spPr/>
      <dgm:t>
        <a:bodyPr/>
        <a:lstStyle/>
        <a:p>
          <a:endParaRPr lang="en-US"/>
        </a:p>
      </dgm:t>
    </dgm:pt>
    <dgm:pt modelId="{1834C6EF-CC85-4C6E-B39F-2F46CA6FC9CA}" type="sibTrans" cxnId="{103C6360-F1B2-45B0-AF8C-66002B639736}">
      <dgm:prSet/>
      <dgm:spPr/>
      <dgm:t>
        <a:bodyPr/>
        <a:lstStyle/>
        <a:p>
          <a:endParaRPr lang="en-US"/>
        </a:p>
      </dgm:t>
    </dgm:pt>
    <dgm:pt modelId="{49EF9C71-F548-4DC0-8331-DC443AB73D11}" type="pres">
      <dgm:prSet presAssocID="{33161F25-209C-479E-8D88-025B3E9134BB}" presName="root" presStyleCnt="0">
        <dgm:presLayoutVars>
          <dgm:dir/>
          <dgm:resizeHandles val="exact"/>
        </dgm:presLayoutVars>
      </dgm:prSet>
      <dgm:spPr/>
    </dgm:pt>
    <dgm:pt modelId="{354D5CD0-ED06-4377-9E7D-178440CBED63}" type="pres">
      <dgm:prSet presAssocID="{40F6F573-D94E-441D-9230-708E43E7FE27}" presName="compNode" presStyleCnt="0"/>
      <dgm:spPr/>
    </dgm:pt>
    <dgm:pt modelId="{8F464C49-A103-4AC5-84DB-6347B967E716}" type="pres">
      <dgm:prSet presAssocID="{40F6F573-D94E-441D-9230-708E43E7FE2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leep"/>
        </a:ext>
      </dgm:extLst>
    </dgm:pt>
    <dgm:pt modelId="{20D6106D-C045-4314-A95E-0B4C0122F873}" type="pres">
      <dgm:prSet presAssocID="{40F6F573-D94E-441D-9230-708E43E7FE27}" presName="spaceRect" presStyleCnt="0"/>
      <dgm:spPr/>
    </dgm:pt>
    <dgm:pt modelId="{377A62A7-D3DF-4E5A-86C0-DF60626C0C46}" type="pres">
      <dgm:prSet presAssocID="{40F6F573-D94E-441D-9230-708E43E7FE27}" presName="textRect" presStyleLbl="revTx" presStyleIdx="0" presStyleCnt="3">
        <dgm:presLayoutVars>
          <dgm:chMax val="1"/>
          <dgm:chPref val="1"/>
        </dgm:presLayoutVars>
      </dgm:prSet>
      <dgm:spPr/>
    </dgm:pt>
    <dgm:pt modelId="{BDC4FD9F-E23A-4976-ABDD-D1BC73207D2E}" type="pres">
      <dgm:prSet presAssocID="{5003AAD5-729A-4CF2-9FD6-A9FF72758DB1}" presName="sibTrans" presStyleCnt="0"/>
      <dgm:spPr/>
    </dgm:pt>
    <dgm:pt modelId="{8826041F-1FD5-40D3-A168-DC0A43F52E57}" type="pres">
      <dgm:prSet presAssocID="{ABC1BEE6-92DD-46BA-AD35-4CA3917DB620}" presName="compNode" presStyleCnt="0"/>
      <dgm:spPr/>
    </dgm:pt>
    <dgm:pt modelId="{7174F970-D0EE-42AA-9669-86CBE27DBCD8}" type="pres">
      <dgm:prSet presAssocID="{ABC1BEE6-92DD-46BA-AD35-4CA3917DB62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pple"/>
        </a:ext>
      </dgm:extLst>
    </dgm:pt>
    <dgm:pt modelId="{8915735A-4136-4189-B1D7-E1955A6E7E3A}" type="pres">
      <dgm:prSet presAssocID="{ABC1BEE6-92DD-46BA-AD35-4CA3917DB620}" presName="spaceRect" presStyleCnt="0"/>
      <dgm:spPr/>
    </dgm:pt>
    <dgm:pt modelId="{A3454357-67D1-4AF9-AC78-178E86ADE429}" type="pres">
      <dgm:prSet presAssocID="{ABC1BEE6-92DD-46BA-AD35-4CA3917DB620}" presName="textRect" presStyleLbl="revTx" presStyleIdx="1" presStyleCnt="3">
        <dgm:presLayoutVars>
          <dgm:chMax val="1"/>
          <dgm:chPref val="1"/>
        </dgm:presLayoutVars>
      </dgm:prSet>
      <dgm:spPr/>
    </dgm:pt>
    <dgm:pt modelId="{9FADF8BA-B177-45CC-B766-6423EA0E5E03}" type="pres">
      <dgm:prSet presAssocID="{DBD7D2AC-5DAD-441C-ABF1-083BF13FDD18}" presName="sibTrans" presStyleCnt="0"/>
      <dgm:spPr/>
    </dgm:pt>
    <dgm:pt modelId="{D1DB2A1A-F563-4BD5-AB9C-3AC2D011F907}" type="pres">
      <dgm:prSet presAssocID="{F9CD0A4B-FD16-4CB0-B811-BD1550384AF4}" presName="compNode" presStyleCnt="0"/>
      <dgm:spPr/>
    </dgm:pt>
    <dgm:pt modelId="{8A4E7A63-DC4F-4A26-8047-9E2EF55B4EB1}" type="pres">
      <dgm:prSet presAssocID="{F9CD0A4B-FD16-4CB0-B811-BD1550384AF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dioactive Sign"/>
        </a:ext>
      </dgm:extLst>
    </dgm:pt>
    <dgm:pt modelId="{E1943B7B-75A9-4751-A4EE-5AF0C9131445}" type="pres">
      <dgm:prSet presAssocID="{F9CD0A4B-FD16-4CB0-B811-BD1550384AF4}" presName="spaceRect" presStyleCnt="0"/>
      <dgm:spPr/>
    </dgm:pt>
    <dgm:pt modelId="{95C31987-6E89-45D3-9345-808AA95A00DF}" type="pres">
      <dgm:prSet presAssocID="{F9CD0A4B-FD16-4CB0-B811-BD1550384AF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BE58FD13-59B5-4882-A65B-6B9949A41541}" type="presOf" srcId="{40F6F573-D94E-441D-9230-708E43E7FE27}" destId="{377A62A7-D3DF-4E5A-86C0-DF60626C0C46}" srcOrd="0" destOrd="0" presId="urn:microsoft.com/office/officeart/2018/2/layout/IconLabelList"/>
    <dgm:cxn modelId="{55955E5E-54B4-434C-9266-4D4CE3F83329}" type="presOf" srcId="{F9CD0A4B-FD16-4CB0-B811-BD1550384AF4}" destId="{95C31987-6E89-45D3-9345-808AA95A00DF}" srcOrd="0" destOrd="0" presId="urn:microsoft.com/office/officeart/2018/2/layout/IconLabelList"/>
    <dgm:cxn modelId="{103C6360-F1B2-45B0-AF8C-66002B639736}" srcId="{33161F25-209C-479E-8D88-025B3E9134BB}" destId="{F9CD0A4B-FD16-4CB0-B811-BD1550384AF4}" srcOrd="2" destOrd="0" parTransId="{1552C7FD-F8D0-478F-9EAF-ECDAAA420EA9}" sibTransId="{1834C6EF-CC85-4C6E-B39F-2F46CA6FC9CA}"/>
    <dgm:cxn modelId="{FEECBA4A-EF57-48E2-85C7-F7EC2B85DB39}" type="presOf" srcId="{33161F25-209C-479E-8D88-025B3E9134BB}" destId="{49EF9C71-F548-4DC0-8331-DC443AB73D11}" srcOrd="0" destOrd="0" presId="urn:microsoft.com/office/officeart/2018/2/layout/IconLabelList"/>
    <dgm:cxn modelId="{D1F6EAC3-A440-419D-933B-F9FD33D480F3}" srcId="{33161F25-209C-479E-8D88-025B3E9134BB}" destId="{ABC1BEE6-92DD-46BA-AD35-4CA3917DB620}" srcOrd="1" destOrd="0" parTransId="{DC9061DC-28FA-40C2-81DB-E4530CBFF7F2}" sibTransId="{DBD7D2AC-5DAD-441C-ABF1-083BF13FDD18}"/>
    <dgm:cxn modelId="{234E54C4-7D00-4EF5-88C5-4EC9540931A7}" type="presOf" srcId="{ABC1BEE6-92DD-46BA-AD35-4CA3917DB620}" destId="{A3454357-67D1-4AF9-AC78-178E86ADE429}" srcOrd="0" destOrd="0" presId="urn:microsoft.com/office/officeart/2018/2/layout/IconLabelList"/>
    <dgm:cxn modelId="{E0319CFA-D951-438B-80DB-622F61F4FCDA}" srcId="{33161F25-209C-479E-8D88-025B3E9134BB}" destId="{40F6F573-D94E-441D-9230-708E43E7FE27}" srcOrd="0" destOrd="0" parTransId="{1F660DFF-1C44-426F-B92F-1BC605D1AE24}" sibTransId="{5003AAD5-729A-4CF2-9FD6-A9FF72758DB1}"/>
    <dgm:cxn modelId="{E5DE3EE0-00D1-4647-8D59-AE6DA3AC7E6D}" type="presParOf" srcId="{49EF9C71-F548-4DC0-8331-DC443AB73D11}" destId="{354D5CD0-ED06-4377-9E7D-178440CBED63}" srcOrd="0" destOrd="0" presId="urn:microsoft.com/office/officeart/2018/2/layout/IconLabelList"/>
    <dgm:cxn modelId="{19B76568-3AFF-40D9-96F0-CCF1CC99DBD6}" type="presParOf" srcId="{354D5CD0-ED06-4377-9E7D-178440CBED63}" destId="{8F464C49-A103-4AC5-84DB-6347B967E716}" srcOrd="0" destOrd="0" presId="urn:microsoft.com/office/officeart/2018/2/layout/IconLabelList"/>
    <dgm:cxn modelId="{3AD7E758-2461-4014-8D1F-E8572688AC75}" type="presParOf" srcId="{354D5CD0-ED06-4377-9E7D-178440CBED63}" destId="{20D6106D-C045-4314-A95E-0B4C0122F873}" srcOrd="1" destOrd="0" presId="urn:microsoft.com/office/officeart/2018/2/layout/IconLabelList"/>
    <dgm:cxn modelId="{CA40183A-B488-4115-92B5-6570A24A3F4C}" type="presParOf" srcId="{354D5CD0-ED06-4377-9E7D-178440CBED63}" destId="{377A62A7-D3DF-4E5A-86C0-DF60626C0C46}" srcOrd="2" destOrd="0" presId="urn:microsoft.com/office/officeart/2018/2/layout/IconLabelList"/>
    <dgm:cxn modelId="{1234E49C-AC61-4F63-BDAC-2D72379E378A}" type="presParOf" srcId="{49EF9C71-F548-4DC0-8331-DC443AB73D11}" destId="{BDC4FD9F-E23A-4976-ABDD-D1BC73207D2E}" srcOrd="1" destOrd="0" presId="urn:microsoft.com/office/officeart/2018/2/layout/IconLabelList"/>
    <dgm:cxn modelId="{F06DECE5-4C7C-451B-8FB8-AF4758033E8D}" type="presParOf" srcId="{49EF9C71-F548-4DC0-8331-DC443AB73D11}" destId="{8826041F-1FD5-40D3-A168-DC0A43F52E57}" srcOrd="2" destOrd="0" presId="urn:microsoft.com/office/officeart/2018/2/layout/IconLabelList"/>
    <dgm:cxn modelId="{C3669F8A-4A61-4495-8E14-F2AD89EFA9CE}" type="presParOf" srcId="{8826041F-1FD5-40D3-A168-DC0A43F52E57}" destId="{7174F970-D0EE-42AA-9669-86CBE27DBCD8}" srcOrd="0" destOrd="0" presId="urn:microsoft.com/office/officeart/2018/2/layout/IconLabelList"/>
    <dgm:cxn modelId="{975E474D-2ADE-48DA-8ADE-C00A0D56D8A4}" type="presParOf" srcId="{8826041F-1FD5-40D3-A168-DC0A43F52E57}" destId="{8915735A-4136-4189-B1D7-E1955A6E7E3A}" srcOrd="1" destOrd="0" presId="urn:microsoft.com/office/officeart/2018/2/layout/IconLabelList"/>
    <dgm:cxn modelId="{90813460-C9F8-4B0A-A0A4-E41A5D9CD276}" type="presParOf" srcId="{8826041F-1FD5-40D3-A168-DC0A43F52E57}" destId="{A3454357-67D1-4AF9-AC78-178E86ADE429}" srcOrd="2" destOrd="0" presId="urn:microsoft.com/office/officeart/2018/2/layout/IconLabelList"/>
    <dgm:cxn modelId="{AEFC2090-2B4C-44D4-A8B9-1342B984E295}" type="presParOf" srcId="{49EF9C71-F548-4DC0-8331-DC443AB73D11}" destId="{9FADF8BA-B177-45CC-B766-6423EA0E5E03}" srcOrd="3" destOrd="0" presId="urn:microsoft.com/office/officeart/2018/2/layout/IconLabelList"/>
    <dgm:cxn modelId="{DFF886D1-6DC1-4CA5-B7F0-0BB08126A149}" type="presParOf" srcId="{49EF9C71-F548-4DC0-8331-DC443AB73D11}" destId="{D1DB2A1A-F563-4BD5-AB9C-3AC2D011F907}" srcOrd="4" destOrd="0" presId="urn:microsoft.com/office/officeart/2018/2/layout/IconLabelList"/>
    <dgm:cxn modelId="{1B05C042-97E7-4E08-BF07-5A5D52370493}" type="presParOf" srcId="{D1DB2A1A-F563-4BD5-AB9C-3AC2D011F907}" destId="{8A4E7A63-DC4F-4A26-8047-9E2EF55B4EB1}" srcOrd="0" destOrd="0" presId="urn:microsoft.com/office/officeart/2018/2/layout/IconLabelList"/>
    <dgm:cxn modelId="{D15D7E83-378D-4075-A230-CF31BBDD5473}" type="presParOf" srcId="{D1DB2A1A-F563-4BD5-AB9C-3AC2D011F907}" destId="{E1943B7B-75A9-4751-A4EE-5AF0C9131445}" srcOrd="1" destOrd="0" presId="urn:microsoft.com/office/officeart/2018/2/layout/IconLabelList"/>
    <dgm:cxn modelId="{E489501E-F825-4F76-BBB0-8AE37EBD87E3}" type="presParOf" srcId="{D1DB2A1A-F563-4BD5-AB9C-3AC2D011F907}" destId="{95C31987-6E89-45D3-9345-808AA95A00D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6FCDB2-A8F5-47FA-987B-950BC47772E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EECE94D-2BB0-4742-B689-3AB313EB29C5}">
      <dgm:prSet/>
      <dgm:spPr/>
      <dgm:t>
        <a:bodyPr/>
        <a:lstStyle/>
        <a:p>
          <a:r>
            <a:rPr lang="en-US"/>
            <a:t>Epigenetics </a:t>
          </a:r>
        </a:p>
      </dgm:t>
    </dgm:pt>
    <dgm:pt modelId="{43F694C0-199E-4AC9-BA85-8BF616CA22E8}" type="parTrans" cxnId="{32493BB6-7784-49ED-8B0E-AA3146779714}">
      <dgm:prSet/>
      <dgm:spPr/>
      <dgm:t>
        <a:bodyPr/>
        <a:lstStyle/>
        <a:p>
          <a:endParaRPr lang="en-US"/>
        </a:p>
      </dgm:t>
    </dgm:pt>
    <dgm:pt modelId="{414D8DEC-41B8-4AE0-8C33-CD8FD78AAB2F}" type="sibTrans" cxnId="{32493BB6-7784-49ED-8B0E-AA3146779714}">
      <dgm:prSet/>
      <dgm:spPr/>
      <dgm:t>
        <a:bodyPr/>
        <a:lstStyle/>
        <a:p>
          <a:endParaRPr lang="en-US"/>
        </a:p>
      </dgm:t>
    </dgm:pt>
    <dgm:pt modelId="{A5E08622-EC3F-46E7-8711-7C8BE645B9FF}">
      <dgm:prSet/>
      <dgm:spPr/>
      <dgm:t>
        <a:bodyPr/>
        <a:lstStyle/>
        <a:p>
          <a:r>
            <a:rPr lang="en-US"/>
            <a:t>Immune</a:t>
          </a:r>
        </a:p>
      </dgm:t>
    </dgm:pt>
    <dgm:pt modelId="{98F94589-24FB-4C9D-972C-61F2D499FDBF}" type="parTrans" cxnId="{9A6E46AE-2585-491C-97DA-AE31E7D2F6B3}">
      <dgm:prSet/>
      <dgm:spPr/>
      <dgm:t>
        <a:bodyPr/>
        <a:lstStyle/>
        <a:p>
          <a:endParaRPr lang="en-US"/>
        </a:p>
      </dgm:t>
    </dgm:pt>
    <dgm:pt modelId="{3A073D83-F9A2-4D03-B3F1-2972055B950E}" type="sibTrans" cxnId="{9A6E46AE-2585-491C-97DA-AE31E7D2F6B3}">
      <dgm:prSet/>
      <dgm:spPr/>
      <dgm:t>
        <a:bodyPr/>
        <a:lstStyle/>
        <a:p>
          <a:endParaRPr lang="en-US"/>
        </a:p>
      </dgm:t>
    </dgm:pt>
    <dgm:pt modelId="{269B7C81-0D92-459F-B719-509A64A46766}">
      <dgm:prSet/>
      <dgm:spPr/>
      <dgm:t>
        <a:bodyPr/>
        <a:lstStyle/>
        <a:p>
          <a:r>
            <a:rPr lang="en-US"/>
            <a:t>Digestion</a:t>
          </a:r>
        </a:p>
      </dgm:t>
    </dgm:pt>
    <dgm:pt modelId="{9F891F90-FB11-4436-919B-36BFA1D884D3}" type="parTrans" cxnId="{8A1068F9-D1A7-4A76-9C0B-015C9102BD3B}">
      <dgm:prSet/>
      <dgm:spPr/>
      <dgm:t>
        <a:bodyPr/>
        <a:lstStyle/>
        <a:p>
          <a:endParaRPr lang="en-US"/>
        </a:p>
      </dgm:t>
    </dgm:pt>
    <dgm:pt modelId="{CBC66ABD-752B-45D2-9D48-B842E9D5A924}" type="sibTrans" cxnId="{8A1068F9-D1A7-4A76-9C0B-015C9102BD3B}">
      <dgm:prSet/>
      <dgm:spPr/>
      <dgm:t>
        <a:bodyPr/>
        <a:lstStyle/>
        <a:p>
          <a:endParaRPr lang="en-US"/>
        </a:p>
      </dgm:t>
    </dgm:pt>
    <dgm:pt modelId="{77E0C8A2-12C5-402C-9748-97115680AA00}">
      <dgm:prSet/>
      <dgm:spPr/>
      <dgm:t>
        <a:bodyPr/>
        <a:lstStyle/>
        <a:p>
          <a:r>
            <a:rPr lang="en-US"/>
            <a:t>Gut health</a:t>
          </a:r>
        </a:p>
      </dgm:t>
    </dgm:pt>
    <dgm:pt modelId="{09E1C61A-1BA9-465C-8338-93927CED5368}" type="parTrans" cxnId="{1A4F9986-2715-44D5-8931-1408B13279F0}">
      <dgm:prSet/>
      <dgm:spPr/>
      <dgm:t>
        <a:bodyPr/>
        <a:lstStyle/>
        <a:p>
          <a:endParaRPr lang="en-US"/>
        </a:p>
      </dgm:t>
    </dgm:pt>
    <dgm:pt modelId="{615665DD-9315-47A9-B20A-54C146414768}" type="sibTrans" cxnId="{1A4F9986-2715-44D5-8931-1408B13279F0}">
      <dgm:prSet/>
      <dgm:spPr/>
      <dgm:t>
        <a:bodyPr/>
        <a:lstStyle/>
        <a:p>
          <a:endParaRPr lang="en-US"/>
        </a:p>
      </dgm:t>
    </dgm:pt>
    <dgm:pt modelId="{05724778-1FFC-4B83-837E-FC721FA90AD2}">
      <dgm:prSet/>
      <dgm:spPr/>
      <dgm:t>
        <a:bodyPr/>
        <a:lstStyle/>
        <a:p>
          <a:r>
            <a:rPr lang="en-US"/>
            <a:t>Laboratory Inx and thorough history</a:t>
          </a:r>
        </a:p>
      </dgm:t>
    </dgm:pt>
    <dgm:pt modelId="{0CE73A47-546A-4B3E-81B5-D8B27606DC7D}" type="parTrans" cxnId="{911FA733-97DA-461B-B40B-9934ADF40E15}">
      <dgm:prSet/>
      <dgm:spPr/>
      <dgm:t>
        <a:bodyPr/>
        <a:lstStyle/>
        <a:p>
          <a:endParaRPr lang="en-US"/>
        </a:p>
      </dgm:t>
    </dgm:pt>
    <dgm:pt modelId="{03309D84-B87B-4ABD-9565-1A8CCD4A077E}" type="sibTrans" cxnId="{911FA733-97DA-461B-B40B-9934ADF40E15}">
      <dgm:prSet/>
      <dgm:spPr/>
      <dgm:t>
        <a:bodyPr/>
        <a:lstStyle/>
        <a:p>
          <a:endParaRPr lang="en-US"/>
        </a:p>
      </dgm:t>
    </dgm:pt>
    <dgm:pt modelId="{1C06FC65-2862-409B-8798-344679A4C495}" type="pres">
      <dgm:prSet presAssocID="{0E6FCDB2-A8F5-47FA-987B-950BC47772ED}" presName="linear" presStyleCnt="0">
        <dgm:presLayoutVars>
          <dgm:animLvl val="lvl"/>
          <dgm:resizeHandles val="exact"/>
        </dgm:presLayoutVars>
      </dgm:prSet>
      <dgm:spPr/>
    </dgm:pt>
    <dgm:pt modelId="{68EB875E-9362-4FDE-93D9-2B70A1849161}" type="pres">
      <dgm:prSet presAssocID="{8EECE94D-2BB0-4742-B689-3AB313EB29C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538FEB7-AD81-49E3-BFAB-09AC1DF2D23C}" type="pres">
      <dgm:prSet presAssocID="{414D8DEC-41B8-4AE0-8C33-CD8FD78AAB2F}" presName="spacer" presStyleCnt="0"/>
      <dgm:spPr/>
    </dgm:pt>
    <dgm:pt modelId="{878C8812-B9BB-4E6B-A69A-6F67CD032E05}" type="pres">
      <dgm:prSet presAssocID="{A5E08622-EC3F-46E7-8711-7C8BE645B9F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4A2A3B5-CE6D-4EFC-9850-04F0CBA43638}" type="pres">
      <dgm:prSet presAssocID="{3A073D83-F9A2-4D03-B3F1-2972055B950E}" presName="spacer" presStyleCnt="0"/>
      <dgm:spPr/>
    </dgm:pt>
    <dgm:pt modelId="{805123A5-FAE3-4D07-A232-526206395E8F}" type="pres">
      <dgm:prSet presAssocID="{269B7C81-0D92-459F-B719-509A64A46766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907B745-6D28-48B5-A51C-14CE685A9470}" type="pres">
      <dgm:prSet presAssocID="{CBC66ABD-752B-45D2-9D48-B842E9D5A924}" presName="spacer" presStyleCnt="0"/>
      <dgm:spPr/>
    </dgm:pt>
    <dgm:pt modelId="{F8609F99-4CA0-4832-A341-4410BD1E9279}" type="pres">
      <dgm:prSet presAssocID="{77E0C8A2-12C5-402C-9748-97115680AA0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26819F5-38F2-4E99-85BF-859A63387F07}" type="pres">
      <dgm:prSet presAssocID="{615665DD-9315-47A9-B20A-54C146414768}" presName="spacer" presStyleCnt="0"/>
      <dgm:spPr/>
    </dgm:pt>
    <dgm:pt modelId="{8BF9BF76-407D-4A4B-AB1E-7178394E126F}" type="pres">
      <dgm:prSet presAssocID="{05724778-1FFC-4B83-837E-FC721FA90AD2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2E1AFC2E-0F65-4ED2-91A7-1EC563580DAA}" type="presOf" srcId="{8EECE94D-2BB0-4742-B689-3AB313EB29C5}" destId="{68EB875E-9362-4FDE-93D9-2B70A1849161}" srcOrd="0" destOrd="0" presId="urn:microsoft.com/office/officeart/2005/8/layout/vList2"/>
    <dgm:cxn modelId="{911FA733-97DA-461B-B40B-9934ADF40E15}" srcId="{0E6FCDB2-A8F5-47FA-987B-950BC47772ED}" destId="{05724778-1FFC-4B83-837E-FC721FA90AD2}" srcOrd="4" destOrd="0" parTransId="{0CE73A47-546A-4B3E-81B5-D8B27606DC7D}" sibTransId="{03309D84-B87B-4ABD-9565-1A8CCD4A077E}"/>
    <dgm:cxn modelId="{AB87DF66-A1F6-4BD3-8303-58E2E901EABA}" type="presOf" srcId="{77E0C8A2-12C5-402C-9748-97115680AA00}" destId="{F8609F99-4CA0-4832-A341-4410BD1E9279}" srcOrd="0" destOrd="0" presId="urn:microsoft.com/office/officeart/2005/8/layout/vList2"/>
    <dgm:cxn modelId="{DF4AA752-2C11-44EE-9A48-30A0130292B4}" type="presOf" srcId="{05724778-1FFC-4B83-837E-FC721FA90AD2}" destId="{8BF9BF76-407D-4A4B-AB1E-7178394E126F}" srcOrd="0" destOrd="0" presId="urn:microsoft.com/office/officeart/2005/8/layout/vList2"/>
    <dgm:cxn modelId="{DA3AE953-2DB4-43B7-9A36-068F532E5A5B}" type="presOf" srcId="{269B7C81-0D92-459F-B719-509A64A46766}" destId="{805123A5-FAE3-4D07-A232-526206395E8F}" srcOrd="0" destOrd="0" presId="urn:microsoft.com/office/officeart/2005/8/layout/vList2"/>
    <dgm:cxn modelId="{1A4F9986-2715-44D5-8931-1408B13279F0}" srcId="{0E6FCDB2-A8F5-47FA-987B-950BC47772ED}" destId="{77E0C8A2-12C5-402C-9748-97115680AA00}" srcOrd="3" destOrd="0" parTransId="{09E1C61A-1BA9-465C-8338-93927CED5368}" sibTransId="{615665DD-9315-47A9-B20A-54C146414768}"/>
    <dgm:cxn modelId="{2BD3998D-D539-4781-8E51-104AB0E2A107}" type="presOf" srcId="{A5E08622-EC3F-46E7-8711-7C8BE645B9FF}" destId="{878C8812-B9BB-4E6B-A69A-6F67CD032E05}" srcOrd="0" destOrd="0" presId="urn:microsoft.com/office/officeart/2005/8/layout/vList2"/>
    <dgm:cxn modelId="{9A6E46AE-2585-491C-97DA-AE31E7D2F6B3}" srcId="{0E6FCDB2-A8F5-47FA-987B-950BC47772ED}" destId="{A5E08622-EC3F-46E7-8711-7C8BE645B9FF}" srcOrd="1" destOrd="0" parTransId="{98F94589-24FB-4C9D-972C-61F2D499FDBF}" sibTransId="{3A073D83-F9A2-4D03-B3F1-2972055B950E}"/>
    <dgm:cxn modelId="{32493BB6-7784-49ED-8B0E-AA3146779714}" srcId="{0E6FCDB2-A8F5-47FA-987B-950BC47772ED}" destId="{8EECE94D-2BB0-4742-B689-3AB313EB29C5}" srcOrd="0" destOrd="0" parTransId="{43F694C0-199E-4AC9-BA85-8BF616CA22E8}" sibTransId="{414D8DEC-41B8-4AE0-8C33-CD8FD78AAB2F}"/>
    <dgm:cxn modelId="{E63244D1-4528-4A10-B6CF-E4AD98F51111}" type="presOf" srcId="{0E6FCDB2-A8F5-47FA-987B-950BC47772ED}" destId="{1C06FC65-2862-409B-8798-344679A4C495}" srcOrd="0" destOrd="0" presId="urn:microsoft.com/office/officeart/2005/8/layout/vList2"/>
    <dgm:cxn modelId="{8A1068F9-D1A7-4A76-9C0B-015C9102BD3B}" srcId="{0E6FCDB2-A8F5-47FA-987B-950BC47772ED}" destId="{269B7C81-0D92-459F-B719-509A64A46766}" srcOrd="2" destOrd="0" parTransId="{9F891F90-FB11-4436-919B-36BFA1D884D3}" sibTransId="{CBC66ABD-752B-45D2-9D48-B842E9D5A924}"/>
    <dgm:cxn modelId="{FD53B597-C19A-40AD-960E-2B304E3AB0EE}" type="presParOf" srcId="{1C06FC65-2862-409B-8798-344679A4C495}" destId="{68EB875E-9362-4FDE-93D9-2B70A1849161}" srcOrd="0" destOrd="0" presId="urn:microsoft.com/office/officeart/2005/8/layout/vList2"/>
    <dgm:cxn modelId="{02B8B594-7595-46FB-A3AD-D1EF643B2BF8}" type="presParOf" srcId="{1C06FC65-2862-409B-8798-344679A4C495}" destId="{3538FEB7-AD81-49E3-BFAB-09AC1DF2D23C}" srcOrd="1" destOrd="0" presId="urn:microsoft.com/office/officeart/2005/8/layout/vList2"/>
    <dgm:cxn modelId="{E37181F6-D758-41E1-9CCD-BC8821D45BE3}" type="presParOf" srcId="{1C06FC65-2862-409B-8798-344679A4C495}" destId="{878C8812-B9BB-4E6B-A69A-6F67CD032E05}" srcOrd="2" destOrd="0" presId="urn:microsoft.com/office/officeart/2005/8/layout/vList2"/>
    <dgm:cxn modelId="{ADB24043-52B9-4A74-94EC-77B712CDD253}" type="presParOf" srcId="{1C06FC65-2862-409B-8798-344679A4C495}" destId="{04A2A3B5-CE6D-4EFC-9850-04F0CBA43638}" srcOrd="3" destOrd="0" presId="urn:microsoft.com/office/officeart/2005/8/layout/vList2"/>
    <dgm:cxn modelId="{08939F96-936A-48F6-A5A0-15928E0F0CC3}" type="presParOf" srcId="{1C06FC65-2862-409B-8798-344679A4C495}" destId="{805123A5-FAE3-4D07-A232-526206395E8F}" srcOrd="4" destOrd="0" presId="urn:microsoft.com/office/officeart/2005/8/layout/vList2"/>
    <dgm:cxn modelId="{5DFF11A0-C791-4FC5-9F41-A05F7799599E}" type="presParOf" srcId="{1C06FC65-2862-409B-8798-344679A4C495}" destId="{E907B745-6D28-48B5-A51C-14CE685A9470}" srcOrd="5" destOrd="0" presId="urn:microsoft.com/office/officeart/2005/8/layout/vList2"/>
    <dgm:cxn modelId="{53FF08DD-B9B7-4A7C-8390-6604B09B61C5}" type="presParOf" srcId="{1C06FC65-2862-409B-8798-344679A4C495}" destId="{F8609F99-4CA0-4832-A341-4410BD1E9279}" srcOrd="6" destOrd="0" presId="urn:microsoft.com/office/officeart/2005/8/layout/vList2"/>
    <dgm:cxn modelId="{FA09D49D-2FDE-4CF9-881E-9A9F3751D629}" type="presParOf" srcId="{1C06FC65-2862-409B-8798-344679A4C495}" destId="{326819F5-38F2-4E99-85BF-859A63387F07}" srcOrd="7" destOrd="0" presId="urn:microsoft.com/office/officeart/2005/8/layout/vList2"/>
    <dgm:cxn modelId="{44369C94-A9B0-46E3-8ACB-8D067CE47E39}" type="presParOf" srcId="{1C06FC65-2862-409B-8798-344679A4C495}" destId="{8BF9BF76-407D-4A4B-AB1E-7178394E126F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64C49-A103-4AC5-84DB-6347B967E716}">
      <dsp:nvSpPr>
        <dsp:cNvPr id="0" name=""/>
        <dsp:cNvSpPr/>
      </dsp:nvSpPr>
      <dsp:spPr>
        <a:xfrm>
          <a:off x="425573" y="1073212"/>
          <a:ext cx="692138" cy="6921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A62A7-D3DF-4E5A-86C0-DF60626C0C46}">
      <dsp:nvSpPr>
        <dsp:cNvPr id="0" name=""/>
        <dsp:cNvSpPr/>
      </dsp:nvSpPr>
      <dsp:spPr>
        <a:xfrm>
          <a:off x="2599" y="1996141"/>
          <a:ext cx="1538085" cy="61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Stress/sleep</a:t>
          </a:r>
        </a:p>
      </dsp:txBody>
      <dsp:txXfrm>
        <a:off x="2599" y="1996141"/>
        <a:ext cx="1538085" cy="615234"/>
      </dsp:txXfrm>
    </dsp:sp>
    <dsp:sp modelId="{7174F970-D0EE-42AA-9669-86CBE27DBCD8}">
      <dsp:nvSpPr>
        <dsp:cNvPr id="0" name=""/>
        <dsp:cNvSpPr/>
      </dsp:nvSpPr>
      <dsp:spPr>
        <a:xfrm>
          <a:off x="2232824" y="1073212"/>
          <a:ext cx="692138" cy="6921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454357-67D1-4AF9-AC78-178E86ADE429}">
      <dsp:nvSpPr>
        <dsp:cNvPr id="0" name=""/>
        <dsp:cNvSpPr/>
      </dsp:nvSpPr>
      <dsp:spPr>
        <a:xfrm>
          <a:off x="1809850" y="1996141"/>
          <a:ext cx="1538085" cy="61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Food/Nutrient</a:t>
          </a:r>
        </a:p>
      </dsp:txBody>
      <dsp:txXfrm>
        <a:off x="1809850" y="1996141"/>
        <a:ext cx="1538085" cy="615234"/>
      </dsp:txXfrm>
    </dsp:sp>
    <dsp:sp modelId="{8A4E7A63-DC4F-4A26-8047-9E2EF55B4EB1}">
      <dsp:nvSpPr>
        <dsp:cNvPr id="0" name=""/>
        <dsp:cNvSpPr/>
      </dsp:nvSpPr>
      <dsp:spPr>
        <a:xfrm>
          <a:off x="4040075" y="1073212"/>
          <a:ext cx="692138" cy="69213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C31987-6E89-45D3-9345-808AA95A00DF}">
      <dsp:nvSpPr>
        <dsp:cNvPr id="0" name=""/>
        <dsp:cNvSpPr/>
      </dsp:nvSpPr>
      <dsp:spPr>
        <a:xfrm>
          <a:off x="3617101" y="1996141"/>
          <a:ext cx="1538085" cy="61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Toxins/Environment</a:t>
          </a:r>
        </a:p>
      </dsp:txBody>
      <dsp:txXfrm>
        <a:off x="3617101" y="1996141"/>
        <a:ext cx="1538085" cy="6152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B875E-9362-4FDE-93D9-2B70A1849161}">
      <dsp:nvSpPr>
        <dsp:cNvPr id="0" name=""/>
        <dsp:cNvSpPr/>
      </dsp:nvSpPr>
      <dsp:spPr>
        <a:xfrm>
          <a:off x="0" y="338003"/>
          <a:ext cx="5157787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Epigenetics </a:t>
          </a:r>
        </a:p>
      </dsp:txBody>
      <dsp:txXfrm>
        <a:off x="30442" y="368445"/>
        <a:ext cx="5096903" cy="562726"/>
      </dsp:txXfrm>
    </dsp:sp>
    <dsp:sp modelId="{878C8812-B9BB-4E6B-A69A-6F67CD032E05}">
      <dsp:nvSpPr>
        <dsp:cNvPr id="0" name=""/>
        <dsp:cNvSpPr/>
      </dsp:nvSpPr>
      <dsp:spPr>
        <a:xfrm>
          <a:off x="0" y="1036493"/>
          <a:ext cx="5157787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Immune</a:t>
          </a:r>
        </a:p>
      </dsp:txBody>
      <dsp:txXfrm>
        <a:off x="30442" y="1066935"/>
        <a:ext cx="5096903" cy="562726"/>
      </dsp:txXfrm>
    </dsp:sp>
    <dsp:sp modelId="{805123A5-FAE3-4D07-A232-526206395E8F}">
      <dsp:nvSpPr>
        <dsp:cNvPr id="0" name=""/>
        <dsp:cNvSpPr/>
      </dsp:nvSpPr>
      <dsp:spPr>
        <a:xfrm>
          <a:off x="0" y="1734983"/>
          <a:ext cx="5157787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Digestion</a:t>
          </a:r>
        </a:p>
      </dsp:txBody>
      <dsp:txXfrm>
        <a:off x="30442" y="1765425"/>
        <a:ext cx="5096903" cy="562726"/>
      </dsp:txXfrm>
    </dsp:sp>
    <dsp:sp modelId="{F8609F99-4CA0-4832-A341-4410BD1E9279}">
      <dsp:nvSpPr>
        <dsp:cNvPr id="0" name=""/>
        <dsp:cNvSpPr/>
      </dsp:nvSpPr>
      <dsp:spPr>
        <a:xfrm>
          <a:off x="0" y="2433473"/>
          <a:ext cx="5157787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Gut health</a:t>
          </a:r>
        </a:p>
      </dsp:txBody>
      <dsp:txXfrm>
        <a:off x="30442" y="2463915"/>
        <a:ext cx="5096903" cy="562726"/>
      </dsp:txXfrm>
    </dsp:sp>
    <dsp:sp modelId="{8BF9BF76-407D-4A4B-AB1E-7178394E126F}">
      <dsp:nvSpPr>
        <dsp:cNvPr id="0" name=""/>
        <dsp:cNvSpPr/>
      </dsp:nvSpPr>
      <dsp:spPr>
        <a:xfrm>
          <a:off x="0" y="3131963"/>
          <a:ext cx="5157787" cy="6236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Laboratory Inx and thorough history</a:t>
          </a:r>
        </a:p>
      </dsp:txBody>
      <dsp:txXfrm>
        <a:off x="30442" y="3162405"/>
        <a:ext cx="5096903" cy="562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29C9-BBDE-48FF-A9F5-1B883795A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FD8D2B-02B8-4CEF-981E-BB9D98227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FJ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9D860-66AF-4944-B71A-29611CD49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702F-890E-412F-8813-F25B7D4D7122}" type="datetimeFigureOut">
              <a:rPr lang="en-FJ" smtClean="0"/>
              <a:t>28/11/2021</a:t>
            </a:fld>
            <a:endParaRPr lang="en-FJ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75B42-B1E5-4AFB-A1E8-AD2F45461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92A8BD-76C1-48DE-B50A-A386FD888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DA35-FBCB-4671-BDD1-22C346CAC963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3925636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FB78A-7AFF-4B2D-BBB1-33B845FE9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097FCE-6798-41D2-90AD-048331957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64F5B-28BA-45F2-811A-D8DABBC9D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702F-890E-412F-8813-F25B7D4D7122}" type="datetimeFigureOut">
              <a:rPr lang="en-FJ" smtClean="0"/>
              <a:t>28/11/2021</a:t>
            </a:fld>
            <a:endParaRPr lang="en-FJ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42274-8271-4AC2-8DAB-2987286EC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D6062-EB64-4B6F-A15F-5A1C88450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DA35-FBCB-4671-BDD1-22C346CAC963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3449780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6E5787-3205-4FC2-9B56-5C57A0D29D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F7ED77-3BBA-43E7-9FDD-2D6D72B9C6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0358A-4F89-4EF2-831F-9D3B0CB64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702F-890E-412F-8813-F25B7D4D7122}" type="datetimeFigureOut">
              <a:rPr lang="en-FJ" smtClean="0"/>
              <a:t>28/11/2021</a:t>
            </a:fld>
            <a:endParaRPr lang="en-FJ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7158D-03A1-45D5-B861-9E4422B4C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FB7DD-495B-421F-9C2D-E7859FCA7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DA35-FBCB-4671-BDD1-22C346CAC963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2223705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C55AE-F23C-44A3-9946-7DF67C257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F0932-038C-4707-A54A-EF69A1EC7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3FBC4-9D09-40A7-9680-B25351667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702F-890E-412F-8813-F25B7D4D7122}" type="datetimeFigureOut">
              <a:rPr lang="en-FJ" smtClean="0"/>
              <a:t>28/11/2021</a:t>
            </a:fld>
            <a:endParaRPr lang="en-FJ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C287F-AB12-41D0-91AB-9C1C8332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F69A8-AB80-4A5D-8C0D-01724B4ED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DA35-FBCB-4671-BDD1-22C346CAC963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319937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D0EF0-812B-48B0-8E55-D1B9FBBD6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2CD95-4D5E-4F4B-B774-BB5A8D8A51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E05EB-3B4D-4D01-B537-D9C0318D8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702F-890E-412F-8813-F25B7D4D7122}" type="datetimeFigureOut">
              <a:rPr lang="en-FJ" smtClean="0"/>
              <a:t>28/11/2021</a:t>
            </a:fld>
            <a:endParaRPr lang="en-FJ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19568-DBB9-495E-86E6-435EA2C08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FA8A7-275C-474B-8817-175D8BC9C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DA35-FBCB-4671-BDD1-22C346CAC963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726613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CD69F-BD38-4CAF-BFE7-3D08BED78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DD647-6991-4E54-9657-52DF52034B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5B1A12-4E10-44A2-8BAF-3B7D34EC0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325FB-7C46-48B4-8E84-C6B2B8485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702F-890E-412F-8813-F25B7D4D7122}" type="datetimeFigureOut">
              <a:rPr lang="en-FJ" smtClean="0"/>
              <a:t>28/11/2021</a:t>
            </a:fld>
            <a:endParaRPr lang="en-FJ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A2378-36A3-4BAB-BCD9-B5A4C443F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0B1646-3DEA-44FA-B622-1ADABE04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DA35-FBCB-4671-BDD1-22C346CAC963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313304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26D86-DC4E-4DDA-8EC6-D989482D9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58327A-0413-43A5-9A23-DFD522063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04CC26-E394-4161-9CED-508E8541B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B50C31-D830-4CFF-9E6D-544013C42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C94466-149B-46CD-968C-1A27A95952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92D55-CA99-4017-8ABC-342A1A109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702F-890E-412F-8813-F25B7D4D7122}" type="datetimeFigureOut">
              <a:rPr lang="en-FJ" smtClean="0"/>
              <a:t>28/11/2021</a:t>
            </a:fld>
            <a:endParaRPr lang="en-FJ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8DE3BD-7FD5-4FD4-8AC6-AA7AE2C5B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23A66A-3CE6-4BC2-BD1B-63B15FC34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DA35-FBCB-4671-BDD1-22C346CAC963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550592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1C9FC-EFD2-4A62-8B82-6875FEEE5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147B16-B705-43D7-88EF-3318501E4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702F-890E-412F-8813-F25B7D4D7122}" type="datetimeFigureOut">
              <a:rPr lang="en-FJ" smtClean="0"/>
              <a:t>28/11/2021</a:t>
            </a:fld>
            <a:endParaRPr lang="en-FJ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6327F7-6F29-40CD-9FE0-DB8E6702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E9E40-332E-42D1-8B57-60859C8F5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DA35-FBCB-4671-BDD1-22C346CAC963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3149583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A44DA5-627F-4259-B233-C5144E2BC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702F-890E-412F-8813-F25B7D4D7122}" type="datetimeFigureOut">
              <a:rPr lang="en-FJ" smtClean="0"/>
              <a:t>28/11/2021</a:t>
            </a:fld>
            <a:endParaRPr lang="en-FJ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C9CEE7-CC22-4FFC-AA55-F4E7541BE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240511-FDB1-4739-8B62-7B78116C3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DA35-FBCB-4671-BDD1-22C346CAC963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315615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19513-AB5C-4C5D-85D2-8280DC3C0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40711-695E-4898-B893-53CED34D8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87ECC2-73A5-46FF-8A0A-EAF67A63C7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13E129-2C96-46CB-9A40-C4B044BFB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702F-890E-412F-8813-F25B7D4D7122}" type="datetimeFigureOut">
              <a:rPr lang="en-FJ" smtClean="0"/>
              <a:t>28/11/2021</a:t>
            </a:fld>
            <a:endParaRPr lang="en-FJ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5FA3B-444F-4201-95B8-39D4D399C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06B94-2240-475B-8148-65E87AD53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DA35-FBCB-4671-BDD1-22C346CAC963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208399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0E064-9C5B-4C15-A88C-B9530A89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78F56E-C3EE-48C5-96DA-510D4E28B8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J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1B9D9-C543-4E92-8416-E43B5D68F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047736-A391-42CB-9B0E-8CA05B02B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702F-890E-412F-8813-F25B7D4D7122}" type="datetimeFigureOut">
              <a:rPr lang="en-FJ" smtClean="0"/>
              <a:t>28/11/2021</a:t>
            </a:fld>
            <a:endParaRPr lang="en-FJ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50A8CD-3492-4B89-850A-595A7EA60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J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0CA96-05D7-4DAA-805D-4A0697F5B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ADA35-FBCB-4671-BDD1-22C346CAC963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2971379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462072-60F1-40E0-80C1-AACC0FCC7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FJ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1A1B57-591E-4FF6-B52F-BFED1347C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J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58CA5-E9B5-48BD-82B7-A3D2B21414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2702F-890E-412F-8813-F25B7D4D7122}" type="datetimeFigureOut">
              <a:rPr lang="en-FJ" smtClean="0"/>
              <a:t>28/11/2021</a:t>
            </a:fld>
            <a:endParaRPr lang="en-FJ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13096E-3CB4-4012-96CB-2AAC139074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FJ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36D69-2143-4D0F-8607-E2DF86D5F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ADA35-FBCB-4671-BDD1-22C346CAC963}" type="slidenum">
              <a:rPr lang="en-FJ" smtClean="0"/>
              <a:t>‹#›</a:t>
            </a:fld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100308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J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da/photo/1200569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as.org/content/109/26/10570" TargetMode="External"/><Relationship Id="rId2" Type="http://schemas.openxmlformats.org/officeDocument/2006/relationships/hyperlink" Target="https://www.ncbi.nlm.nih.gov/pmc/articles/PMC3679190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rcangelescontigo.blogspot.com/2013/04/chakra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FD647-6CCB-413C-803E-111FF25EC0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Happiness with Mindfulness</a:t>
            </a:r>
            <a:endParaRPr lang="en-FJ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1C59C0-F73B-495C-91AF-E3BAC23F80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 Zen Low</a:t>
            </a:r>
          </a:p>
          <a:p>
            <a:r>
              <a:rPr lang="en-US" dirty="0"/>
              <a:t>28/11/21</a:t>
            </a:r>
            <a:endParaRPr lang="en-FJ" dirty="0"/>
          </a:p>
        </p:txBody>
      </p:sp>
    </p:spTree>
    <p:extLst>
      <p:ext uri="{BB962C8B-B14F-4D97-AF65-F5344CB8AC3E}">
        <p14:creationId xmlns:p14="http://schemas.microsoft.com/office/powerpoint/2010/main" val="1185331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32BD4AC-DB42-40F5-9045-0203642432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5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45263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CD947C-9D0A-487D-B268-EB52F564E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Causes of Stress</a:t>
            </a:r>
            <a:endParaRPr lang="en-FJ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8D537-A230-4E54-99D9-FDDE3AD19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7860863" cy="4024884"/>
          </a:xfrm>
        </p:spPr>
        <p:txBody>
          <a:bodyPr anchor="t">
            <a:normAutofit/>
          </a:bodyPr>
          <a:lstStyle/>
          <a:p>
            <a:r>
              <a:rPr lang="en-US" sz="2400"/>
              <a:t>????</a:t>
            </a:r>
            <a:endParaRPr lang="en-FJ" sz="2400"/>
          </a:p>
        </p:txBody>
      </p:sp>
    </p:spTree>
    <p:extLst>
      <p:ext uri="{BB962C8B-B14F-4D97-AF65-F5344CB8AC3E}">
        <p14:creationId xmlns:p14="http://schemas.microsoft.com/office/powerpoint/2010/main" val="824859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C42D6B-EA77-445C-8361-17DBB611A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Presentations and Diagnosis </a:t>
            </a:r>
            <a:endParaRPr lang="en-FJ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FE548-FE1E-4F17-A5B8-A19A7E431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7860863" cy="4024884"/>
          </a:xfrm>
        </p:spPr>
        <p:txBody>
          <a:bodyPr anchor="t">
            <a:normAutofit/>
          </a:bodyPr>
          <a:lstStyle/>
          <a:p>
            <a:r>
              <a:rPr lang="en-US" sz="2400"/>
              <a:t>Emotional</a:t>
            </a:r>
          </a:p>
          <a:p>
            <a:r>
              <a:rPr lang="en-US" sz="2400"/>
              <a:t>Psychological</a:t>
            </a:r>
          </a:p>
          <a:p>
            <a:r>
              <a:rPr lang="en-US" sz="2400"/>
              <a:t>Physical</a:t>
            </a:r>
          </a:p>
          <a:p>
            <a:r>
              <a:rPr lang="en-US" sz="2400"/>
              <a:t>social</a:t>
            </a:r>
            <a:endParaRPr lang="en-FJ" sz="2400"/>
          </a:p>
        </p:txBody>
      </p:sp>
    </p:spTree>
    <p:extLst>
      <p:ext uri="{BB962C8B-B14F-4D97-AF65-F5344CB8AC3E}">
        <p14:creationId xmlns:p14="http://schemas.microsoft.com/office/powerpoint/2010/main" val="2819727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E718AE-D617-4CDF-880B-B194C7516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Treatment</a:t>
            </a:r>
            <a:endParaRPr lang="en-FJ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1B03F-471F-4F1B-B4C4-6B0570970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7860863" cy="4024884"/>
          </a:xfrm>
        </p:spPr>
        <p:txBody>
          <a:bodyPr anchor="t">
            <a:normAutofit/>
          </a:bodyPr>
          <a:lstStyle/>
          <a:p>
            <a:r>
              <a:rPr lang="en-US" sz="2400"/>
              <a:t>Drugs/supplements</a:t>
            </a:r>
          </a:p>
          <a:p>
            <a:r>
              <a:rPr lang="en-US" sz="2400"/>
              <a:t>Counselling </a:t>
            </a:r>
          </a:p>
          <a:p>
            <a:r>
              <a:rPr lang="en-US" sz="2400"/>
              <a:t>Psychotherapy</a:t>
            </a:r>
          </a:p>
          <a:p>
            <a:r>
              <a:rPr lang="en-US" sz="2400"/>
              <a:t>Yoga/exercise/holidays</a:t>
            </a:r>
          </a:p>
          <a:p>
            <a:r>
              <a:rPr lang="en-US" sz="2400" b="1"/>
              <a:t>Mindfulness meditation</a:t>
            </a:r>
            <a:endParaRPr lang="en-FJ" sz="2400" b="1"/>
          </a:p>
        </p:txBody>
      </p:sp>
    </p:spTree>
    <p:extLst>
      <p:ext uri="{BB962C8B-B14F-4D97-AF65-F5344CB8AC3E}">
        <p14:creationId xmlns:p14="http://schemas.microsoft.com/office/powerpoint/2010/main" val="3425449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720F1C3-EC8D-4DF4-96C4-D4063FE142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83" r="11932" b="-2"/>
          <a:stretch/>
        </p:blipFill>
        <p:spPr>
          <a:xfrm>
            <a:off x="5182104" y="10"/>
            <a:ext cx="7009896" cy="6857990"/>
          </a:xfrm>
          <a:custGeom>
            <a:avLst/>
            <a:gdLst/>
            <a:ahLst/>
            <a:cxnLst/>
            <a:rect l="l" t="t" r="r" b="b"/>
            <a:pathLst>
              <a:path w="7009896" h="6858000">
                <a:moveTo>
                  <a:pt x="0" y="0"/>
                </a:moveTo>
                <a:lnTo>
                  <a:pt x="7009896" y="0"/>
                </a:lnTo>
                <a:lnTo>
                  <a:pt x="7009896" y="6858000"/>
                </a:lnTo>
                <a:lnTo>
                  <a:pt x="21616" y="6858000"/>
                </a:lnTo>
                <a:lnTo>
                  <a:pt x="129867" y="6647018"/>
                </a:lnTo>
                <a:cubicBezTo>
                  <a:pt x="1043295" y="4758249"/>
                  <a:pt x="1332296" y="2559611"/>
                  <a:pt x="814641" y="380651"/>
                </a:cubicBezTo>
                <a:lnTo>
                  <a:pt x="714685" y="1"/>
                </a:lnTo>
                <a:lnTo>
                  <a:pt x="0" y="1"/>
                </a:ln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FDF4720-5445-47BE-89FE-E40D1AE6F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AC8710B4-A815-4082-9E4F-F13A00070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854956-7C52-4E2E-9B38-32AE50DA2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396289"/>
            <a:ext cx="4782458" cy="1325563"/>
          </a:xfrm>
        </p:spPr>
        <p:txBody>
          <a:bodyPr>
            <a:normAutofit/>
          </a:bodyPr>
          <a:lstStyle/>
          <a:p>
            <a:r>
              <a:rPr lang="en-US">
                <a:ln w="22225">
                  <a:solidFill>
                    <a:srgbClr val="FFFFFF"/>
                  </a:solidFill>
                </a:ln>
              </a:rPr>
              <a:t>What is Mindfulness meditation?</a:t>
            </a:r>
            <a:endParaRPr lang="en-FJ">
              <a:ln w="22225">
                <a:solidFill>
                  <a:srgbClr val="FFFFFF"/>
                </a:solidFill>
              </a:ln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8CE10-76A7-4936-AF80-913F6EE1D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71982"/>
            <a:ext cx="4782458" cy="3181684"/>
          </a:xfrm>
        </p:spPr>
        <p:txBody>
          <a:bodyPr anchor="t">
            <a:normAutofit/>
          </a:bodyPr>
          <a:lstStyle/>
          <a:p>
            <a:r>
              <a:rPr lang="en-US" sz="1000" dirty="0">
                <a:latin typeface="Proxima Nova"/>
              </a:rPr>
              <a:t>over </a:t>
            </a:r>
            <a:r>
              <a:rPr lang="en-US" sz="1000" b="0" i="0" dirty="0">
                <a:effectLst/>
                <a:latin typeface="Proxima Nova"/>
              </a:rPr>
              <a:t>2500 yrs.</a:t>
            </a:r>
          </a:p>
          <a:p>
            <a:endParaRPr lang="en-US" sz="1000" b="0" i="0" dirty="0">
              <a:effectLst/>
              <a:latin typeface="Proxima Nova"/>
            </a:endParaRPr>
          </a:p>
          <a:p>
            <a:r>
              <a:rPr lang="en-US" sz="1000" dirty="0">
                <a:latin typeface="Proxima Nova"/>
              </a:rPr>
              <a:t>M</a:t>
            </a:r>
            <a:r>
              <a:rPr lang="en-US" sz="1000" b="0" i="0" dirty="0">
                <a:effectLst/>
                <a:latin typeface="Proxima Nova"/>
              </a:rPr>
              <a:t>ost popular and researched </a:t>
            </a:r>
          </a:p>
          <a:p>
            <a:endParaRPr lang="en-US" sz="1000" b="0" i="0" dirty="0">
              <a:effectLst/>
              <a:latin typeface="Proxima Nova"/>
            </a:endParaRPr>
          </a:p>
          <a:p>
            <a:pPr marL="0" indent="0">
              <a:buNone/>
            </a:pPr>
            <a:endParaRPr lang="en-US" sz="1000" dirty="0">
              <a:latin typeface="Proxima Nova"/>
            </a:endParaRPr>
          </a:p>
          <a:p>
            <a:endParaRPr lang="en-US" sz="1000" b="0" i="0" dirty="0">
              <a:effectLst/>
              <a:latin typeface="Proxima Nova"/>
            </a:endParaRPr>
          </a:p>
          <a:p>
            <a:pPr marL="0" indent="0">
              <a:buNone/>
            </a:pPr>
            <a:r>
              <a:rPr lang="en-US" sz="1000" b="0" i="0" dirty="0">
                <a:effectLst/>
                <a:latin typeface="Proxima Nova"/>
              </a:rPr>
              <a:t>This practice combines concentration with awareness. </a:t>
            </a:r>
          </a:p>
          <a:p>
            <a:endParaRPr lang="en-US" sz="1000" b="0" i="0" dirty="0">
              <a:effectLst/>
              <a:latin typeface="Proxima Nova"/>
            </a:endParaRPr>
          </a:p>
          <a:p>
            <a:r>
              <a:rPr lang="en-US" sz="1000" b="0" i="0" dirty="0">
                <a:effectLst/>
                <a:latin typeface="Proxima Nova"/>
              </a:rPr>
              <a:t>Mainly focus on your breath while you observe any </a:t>
            </a:r>
          </a:p>
          <a:p>
            <a:pPr marL="0" indent="0">
              <a:buNone/>
            </a:pPr>
            <a:r>
              <a:rPr lang="en-US" sz="1000" b="0" i="0" dirty="0">
                <a:effectLst/>
                <a:latin typeface="Proxima Nova"/>
              </a:rPr>
              <a:t>      bodily sensations, thoughts, or feelings.</a:t>
            </a:r>
          </a:p>
          <a:p>
            <a:endParaRPr lang="en-US" sz="1000" b="0" i="0" dirty="0">
              <a:effectLst/>
              <a:latin typeface="Proxima Nova"/>
            </a:endParaRPr>
          </a:p>
          <a:p>
            <a:r>
              <a:rPr lang="en-US" sz="1000" b="0" i="0" dirty="0">
                <a:effectLst/>
                <a:latin typeface="Proxima Nova"/>
              </a:rPr>
              <a:t>Easily practiced alone.  (1)</a:t>
            </a:r>
          </a:p>
          <a:p>
            <a:endParaRPr lang="en-FJ" sz="1000" dirty="0"/>
          </a:p>
        </p:txBody>
      </p:sp>
    </p:spTree>
    <p:extLst>
      <p:ext uri="{BB962C8B-B14F-4D97-AF65-F5344CB8AC3E}">
        <p14:creationId xmlns:p14="http://schemas.microsoft.com/office/powerpoint/2010/main" val="2341952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BB4AA-674C-4C27-A941-BBA6F17B0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1445494"/>
            <a:ext cx="3616856" cy="4376572"/>
          </a:xfrm>
        </p:spPr>
        <p:txBody>
          <a:bodyPr anchor="ctr">
            <a:normAutofit/>
          </a:bodyPr>
          <a:lstStyle/>
          <a:p>
            <a:r>
              <a:rPr lang="en-US" sz="4800"/>
              <a:t>Mindfulness meditation</a:t>
            </a:r>
            <a:endParaRPr lang="en-FJ" sz="48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FF2AC85-FAA0-4844-813F-83C04D738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7636" y="0"/>
            <a:ext cx="7281316" cy="6858000"/>
          </a:xfrm>
          <a:custGeom>
            <a:avLst/>
            <a:gdLst>
              <a:gd name="connsiteX0" fmla="*/ 361354 w 7281316"/>
              <a:gd name="connsiteY0" fmla="*/ 0 h 6858000"/>
              <a:gd name="connsiteX1" fmla="*/ 7281316 w 7281316"/>
              <a:gd name="connsiteY1" fmla="*/ 0 h 6858000"/>
              <a:gd name="connsiteX2" fmla="*/ 7281316 w 7281316"/>
              <a:gd name="connsiteY2" fmla="*/ 6858000 h 6858000"/>
              <a:gd name="connsiteX3" fmla="*/ 696735 w 7281316"/>
              <a:gd name="connsiteY3" fmla="*/ 6858000 h 6858000"/>
              <a:gd name="connsiteX4" fmla="*/ 690849 w 7281316"/>
              <a:gd name="connsiteY4" fmla="*/ 6842426 h 6858000"/>
              <a:gd name="connsiteX5" fmla="*/ 335637 w 7281316"/>
              <a:gd name="connsiteY5" fmla="*/ 9472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81316" h="6858000">
                <a:moveTo>
                  <a:pt x="361354" y="0"/>
                </a:moveTo>
                <a:lnTo>
                  <a:pt x="7281316" y="0"/>
                </a:lnTo>
                <a:lnTo>
                  <a:pt x="7281316" y="6858000"/>
                </a:lnTo>
                <a:lnTo>
                  <a:pt x="696735" y="6858000"/>
                </a:lnTo>
                <a:lnTo>
                  <a:pt x="690849" y="6842426"/>
                </a:lnTo>
                <a:cubicBezTo>
                  <a:pt x="-65870" y="4704140"/>
                  <a:pt x="-226206" y="2374054"/>
                  <a:pt x="335637" y="9472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9CC0F1E-BAA2-47B1-8F83-7ECB9FD9E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9558" y="0"/>
            <a:ext cx="6999394" cy="6858000"/>
          </a:xfrm>
          <a:custGeom>
            <a:avLst/>
            <a:gdLst>
              <a:gd name="connsiteX0" fmla="*/ 6999394 w 6999394"/>
              <a:gd name="connsiteY0" fmla="*/ 0 h 6858000"/>
              <a:gd name="connsiteX1" fmla="*/ 6999394 w 6999394"/>
              <a:gd name="connsiteY1" fmla="*/ 6858000 h 6858000"/>
              <a:gd name="connsiteX2" fmla="*/ 717029 w 6999394"/>
              <a:gd name="connsiteY2" fmla="*/ 6858000 h 6858000"/>
              <a:gd name="connsiteX3" fmla="*/ 623642 w 6999394"/>
              <a:gd name="connsiteY3" fmla="*/ 6599363 h 6858000"/>
              <a:gd name="connsiteX4" fmla="*/ 319533 w 6999394"/>
              <a:gd name="connsiteY4" fmla="*/ 193787 h 6858000"/>
              <a:gd name="connsiteX5" fmla="*/ 371685 w 6999394"/>
              <a:gd name="connsiteY5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99394" h="6858000">
                <a:moveTo>
                  <a:pt x="6999394" y="0"/>
                </a:moveTo>
                <a:lnTo>
                  <a:pt x="6999394" y="6858000"/>
                </a:lnTo>
                <a:lnTo>
                  <a:pt x="717029" y="6858000"/>
                </a:lnTo>
                <a:lnTo>
                  <a:pt x="623642" y="6599363"/>
                </a:lnTo>
                <a:cubicBezTo>
                  <a:pt x="-67685" y="4563346"/>
                  <a:pt x="-206622" y="2355719"/>
                  <a:pt x="319533" y="193787"/>
                </a:cubicBezTo>
                <a:lnTo>
                  <a:pt x="371685" y="1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2F15C-88C8-43E2-A75F-0E3688476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399032"/>
            <a:ext cx="5501834" cy="4471416"/>
          </a:xfrm>
        </p:spPr>
        <p:txBody>
          <a:bodyPr anchor="ctr">
            <a:normAutofit/>
          </a:bodyPr>
          <a:lstStyle/>
          <a:p>
            <a:r>
              <a:rPr lang="en-US" sz="1500" b="1" i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Effects of Mindfulness on Psychological Health: A Review of Empirical Studies</a:t>
            </a:r>
          </a:p>
          <a:p>
            <a:r>
              <a:rPr lang="en-US" sz="1500">
                <a:solidFill>
                  <a:schemeClr val="bg1"/>
                </a:solidFill>
              </a:rPr>
              <a:t>Concluded “</a:t>
            </a:r>
            <a:r>
              <a:rPr lang="en-US" sz="1500" b="0" i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 mindfulness brings about various positive psychological effects, including increased subjective well-being, reduced psychological symptoms and emotional reactivity, and improved behavioral regulation.” (2)</a:t>
            </a:r>
          </a:p>
          <a:p>
            <a:r>
              <a:rPr lang="en-US" sz="1500" b="0" i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 1. correlational, cross-sectional research that examines the relations between individual differences in trait or dispositional mindfulness and other mental-health related traits,</a:t>
            </a:r>
          </a:p>
          <a:p>
            <a:r>
              <a:rPr lang="en-US" sz="1500" b="0" i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2. intervention research that examines the effects of mindfulness-oriented interventions on psychological functioning, and </a:t>
            </a:r>
          </a:p>
          <a:p>
            <a:r>
              <a:rPr lang="en-US" sz="1500" b="0" i="0"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3. laboratory-based research that examines, experimentally, the effects of brief mindfulness inductions on emotional and behavioral processes indicative of psychological health. </a:t>
            </a:r>
            <a:endParaRPr lang="en-FJ" sz="15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0904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13">
            <a:extLst>
              <a:ext uri="{FF2B5EF4-FFF2-40B4-BE49-F238E27FC236}">
                <a16:creationId xmlns:a16="http://schemas.microsoft.com/office/drawing/2014/main" id="{1EA1DAFF-CECA-492F-BFA1-22C64956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D3D3744-142C-4653-90AB-546FE6B84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BC69CAC-820B-41BA-BFCA-79B45576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D205E7A-88AB-4C4B-B8D1-5A76AA878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D4286E9-8501-4EBF-874C-74897B4B6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5586ADC-910E-45C9-BAB4-CB0EFBEE5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AB594C5-5BB0-49AE-8AAC-AE40A6F8A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F1A118C2-2E0C-4374-8C4A-7D4AD97A58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" r="1" b="27703"/>
          <a:stretch/>
        </p:blipFill>
        <p:spPr>
          <a:xfrm>
            <a:off x="626590" y="317578"/>
            <a:ext cx="10851111" cy="3508437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482489"/>
            <a:ext cx="304800" cy="429768"/>
            <a:chOff x="215328" y="-46937"/>
            <a:chExt cx="304800" cy="2773841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1EEE679-1992-4A26-BBC9-632DB446B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018137"/>
            <a:ext cx="4569060" cy="2129586"/>
          </a:xfrm>
          <a:noFill/>
        </p:spPr>
        <p:txBody>
          <a:bodyPr anchor="t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How MM works? With Functional MRI</a:t>
            </a:r>
            <a:endParaRPr lang="en-FJ" sz="480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3F3D9-7681-46FC-9A55-B336E8069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080" y="4018143"/>
            <a:ext cx="5674105" cy="2129599"/>
          </a:xfrm>
          <a:noFill/>
        </p:spPr>
        <p:txBody>
          <a:bodyPr anchor="t">
            <a:norm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Increases neural connections between Frontal cortex and the limbic system (3,4)</a:t>
            </a:r>
          </a:p>
          <a:p>
            <a:r>
              <a:rPr lang="en-US" sz="1800">
                <a:solidFill>
                  <a:schemeClr val="bg1"/>
                </a:solidFill>
              </a:rPr>
              <a:t> The Studies  MRI and MM and increase the grey matter of the frontal cortex (3,4)</a:t>
            </a:r>
          </a:p>
          <a:p>
            <a:r>
              <a:rPr lang="en-US" sz="1800">
                <a:solidFill>
                  <a:schemeClr val="bg1"/>
                </a:solidFill>
              </a:rPr>
              <a:t>Better control of our stress response</a:t>
            </a:r>
            <a:endParaRPr lang="en-FJ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878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bed, posing&#10;&#10;Description automatically generated">
            <a:extLst>
              <a:ext uri="{FF2B5EF4-FFF2-40B4-BE49-F238E27FC236}">
                <a16:creationId xmlns:a16="http://schemas.microsoft.com/office/drawing/2014/main" id="{45FE92A3-D79E-4DD2-B2C4-6A578E3EE8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6681" b="9091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7FCFAD-56FD-4774-9CAC-16DF86358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/>
              <a:t>Origin of MM</a:t>
            </a:r>
            <a:endParaRPr lang="en-FJ" sz="2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8DD50-1123-4207-9E8F-832A121A9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400"/>
              <a:t>Buddha use for his Enlightenment ( 4 NT )</a:t>
            </a:r>
          </a:p>
          <a:p>
            <a:endParaRPr lang="en-US" sz="1400"/>
          </a:p>
          <a:p>
            <a:pPr marL="457200" lvl="1" indent="0">
              <a:buNone/>
            </a:pPr>
            <a:r>
              <a:rPr lang="en-US" sz="1400"/>
              <a:t>1) Stress / sufferings of Life </a:t>
            </a:r>
          </a:p>
          <a:p>
            <a:pPr lvl="1"/>
            <a:endParaRPr lang="en-US" sz="1400"/>
          </a:p>
          <a:p>
            <a:pPr marL="457200" lvl="1" indent="0">
              <a:buNone/>
            </a:pPr>
            <a:r>
              <a:rPr lang="en-US" sz="1400"/>
              <a:t>2) Cause ( origin ) of stress/sufferings</a:t>
            </a:r>
          </a:p>
          <a:p>
            <a:pPr lvl="1"/>
            <a:endParaRPr lang="en-US" sz="1400"/>
          </a:p>
          <a:p>
            <a:pPr marL="457200" lvl="1" indent="0">
              <a:buNone/>
            </a:pPr>
            <a:r>
              <a:rPr lang="en-US" sz="1400"/>
              <a:t>3) Cure for Stress /sufferings</a:t>
            </a:r>
          </a:p>
          <a:p>
            <a:pPr lvl="1"/>
            <a:endParaRPr lang="en-US" sz="1400"/>
          </a:p>
          <a:p>
            <a:pPr marL="457200" lvl="1" indent="0">
              <a:buNone/>
            </a:pPr>
            <a:r>
              <a:rPr lang="en-US" sz="1400"/>
              <a:t>4) Method to practice and achieve</a:t>
            </a:r>
          </a:p>
          <a:p>
            <a:pPr marL="457200" lvl="1" indent="0">
              <a:buNone/>
            </a:pPr>
            <a:r>
              <a:rPr lang="en-US" sz="1400"/>
              <a:t>    stress free and happiness</a:t>
            </a:r>
          </a:p>
          <a:p>
            <a:pPr lvl="1"/>
            <a:endParaRPr lang="en-US" sz="1400"/>
          </a:p>
          <a:p>
            <a:pPr lvl="1"/>
            <a:endParaRPr lang="en-FJ" sz="1400"/>
          </a:p>
        </p:txBody>
      </p:sp>
    </p:spTree>
    <p:extLst>
      <p:ext uri="{BB962C8B-B14F-4D97-AF65-F5344CB8AC3E}">
        <p14:creationId xmlns:p14="http://schemas.microsoft.com/office/powerpoint/2010/main" val="3351749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59AA2-AAF9-4E3E-A0C6-50D98CEB3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 of MM ( 8 methods for stress relief )</a:t>
            </a:r>
            <a:endParaRPr lang="en-FJ" dirty="0"/>
          </a:p>
        </p:txBody>
      </p:sp>
      <p:pic>
        <p:nvPicPr>
          <p:cNvPr id="5" name="Content Placeholder 4" descr="A picture containing text, nature, night sky&#10;&#10;Description automatically generated">
            <a:extLst>
              <a:ext uri="{FF2B5EF4-FFF2-40B4-BE49-F238E27FC236}">
                <a16:creationId xmlns:a16="http://schemas.microsoft.com/office/drawing/2014/main" id="{66EB0C93-AA1E-490D-B142-13BD303C3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12192000" cy="5167311"/>
          </a:xfrm>
        </p:spPr>
      </p:pic>
    </p:spTree>
    <p:extLst>
      <p:ext uri="{BB962C8B-B14F-4D97-AF65-F5344CB8AC3E}">
        <p14:creationId xmlns:p14="http://schemas.microsoft.com/office/powerpoint/2010/main" val="446362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C90A17D-2B4B-4237-B497-DF6787F35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411" y="0"/>
            <a:ext cx="65051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22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7A345-CC32-4307-A343-954FE0C52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Health </a:t>
            </a:r>
            <a:endParaRPr lang="en-FJ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4CB0C-6F85-4986-8520-E51017A92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7860863" cy="40248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400"/>
              <a:t>WHO def.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“ state of complete </a:t>
            </a:r>
            <a:r>
              <a:rPr lang="en-US" sz="2400" b="1"/>
              <a:t>physical , mental , social wellbeing </a:t>
            </a:r>
            <a:r>
              <a:rPr lang="en-US" sz="2400"/>
              <a:t>and not merely the absence of disease &amp; infirmity “</a:t>
            </a:r>
          </a:p>
        </p:txBody>
      </p:sp>
    </p:spTree>
    <p:extLst>
      <p:ext uri="{BB962C8B-B14F-4D97-AF65-F5344CB8AC3E}">
        <p14:creationId xmlns:p14="http://schemas.microsoft.com/office/powerpoint/2010/main" val="37527550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5C9705-9AA3-4ED0-84E0-AD6680C99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Benefits</a:t>
            </a:r>
            <a:endParaRPr lang="en-FJ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E642-B4A1-42D9-A9C6-85B53A7AA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7860863" cy="4024884"/>
          </a:xfrm>
        </p:spPr>
        <p:txBody>
          <a:bodyPr anchor="t">
            <a:normAutofit/>
          </a:bodyPr>
          <a:lstStyle/>
          <a:p>
            <a:r>
              <a:rPr lang="en-US" sz="2400"/>
              <a:t>Decrease Stress</a:t>
            </a:r>
          </a:p>
          <a:p>
            <a:r>
              <a:rPr lang="en-US" sz="2400"/>
              <a:t>Enhanced ability to pay attention</a:t>
            </a:r>
          </a:p>
          <a:p>
            <a:r>
              <a:rPr lang="en-US" sz="2400"/>
              <a:t>Increased quality of life</a:t>
            </a:r>
          </a:p>
          <a:p>
            <a:r>
              <a:rPr lang="en-US" sz="2400"/>
              <a:t>Reduced symptoms associated with</a:t>
            </a:r>
          </a:p>
          <a:p>
            <a:pPr lvl="1"/>
            <a:r>
              <a:rPr lang="en-US" dirty="0"/>
              <a:t>Depression,</a:t>
            </a:r>
          </a:p>
          <a:p>
            <a:pPr lvl="1"/>
            <a:r>
              <a:rPr lang="en-US" dirty="0"/>
              <a:t>anxiety d/o ,</a:t>
            </a:r>
          </a:p>
          <a:p>
            <a:pPr lvl="1"/>
            <a:r>
              <a:rPr lang="en-US" dirty="0"/>
              <a:t>chronic pain</a:t>
            </a:r>
          </a:p>
          <a:p>
            <a:pPr lvl="1"/>
            <a:r>
              <a:rPr lang="en-US" dirty="0"/>
              <a:t>Insomnia</a:t>
            </a:r>
          </a:p>
          <a:p>
            <a:pPr marL="914400" lvl="2" indent="0"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76809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6E3366-0D45-4F5D-A3D8-5362DBED7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endParaRPr lang="en-FJ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38862-D3EC-4C58-9681-F7F0FC1BB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7860863" cy="4024884"/>
          </a:xfrm>
        </p:spPr>
        <p:txBody>
          <a:bodyPr anchor="t">
            <a:normAutofit/>
          </a:bodyPr>
          <a:lstStyle/>
          <a:p>
            <a:r>
              <a:rPr lang="en-US" sz="2400"/>
              <a:t>Increase Concentration</a:t>
            </a:r>
          </a:p>
          <a:p>
            <a:endParaRPr lang="en-US" sz="2400"/>
          </a:p>
          <a:p>
            <a:r>
              <a:rPr lang="en-US" sz="2400"/>
              <a:t>Antidote to Anger</a:t>
            </a:r>
          </a:p>
          <a:p>
            <a:endParaRPr lang="en-US" sz="2400"/>
          </a:p>
          <a:p>
            <a:r>
              <a:rPr lang="en-US" sz="2400"/>
              <a:t>Cultivates Compassion</a:t>
            </a:r>
          </a:p>
          <a:p>
            <a:endParaRPr lang="en-US" sz="2400"/>
          </a:p>
          <a:p>
            <a:r>
              <a:rPr lang="en-US" sz="2400"/>
              <a:t>Gain Freedom and Control</a:t>
            </a:r>
          </a:p>
          <a:p>
            <a:pPr lvl="1"/>
            <a:r>
              <a:rPr lang="en-US" dirty="0"/>
              <a:t>Choice</a:t>
            </a:r>
          </a:p>
          <a:p>
            <a:pPr lvl="1"/>
            <a:r>
              <a:rPr lang="en-US" dirty="0"/>
              <a:t>Space b/w thoughts, </a:t>
            </a:r>
            <a:r>
              <a:rPr lang="en-US"/>
              <a:t>emotions,actions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695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ky with white clouds&#10;&#10;Description automatically generated with medium confidence">
            <a:extLst>
              <a:ext uri="{FF2B5EF4-FFF2-40B4-BE49-F238E27FC236}">
                <a16:creationId xmlns:a16="http://schemas.microsoft.com/office/drawing/2014/main" id="{B88A835C-93D1-446D-999F-1271F42525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84" r="-1" b="1888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FF5081D-6F37-4BB4-B5EA-A11692358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43467 w 12192000"/>
              <a:gd name="connsiteY0" fmla="*/ 643467 h 6858000"/>
              <a:gd name="connsiteX1" fmla="*/ 643467 w 12192000"/>
              <a:gd name="connsiteY1" fmla="*/ 6214533 h 6858000"/>
              <a:gd name="connsiteX2" fmla="*/ 11548533 w 12192000"/>
              <a:gd name="connsiteY2" fmla="*/ 6214533 h 6858000"/>
              <a:gd name="connsiteX3" fmla="*/ 11548533 w 12192000"/>
              <a:gd name="connsiteY3" fmla="*/ 64346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643467" y="643467"/>
                </a:moveTo>
                <a:lnTo>
                  <a:pt x="643467" y="6214533"/>
                </a:lnTo>
                <a:lnTo>
                  <a:pt x="11548533" y="6214533"/>
                </a:lnTo>
                <a:lnTo>
                  <a:pt x="11548533" y="64346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F6FA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DC041D-D1C3-4296-85D0-23923F3A4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627698"/>
            <a:ext cx="10915650" cy="5602605"/>
          </a:xfrm>
          <a:prstGeom prst="rect">
            <a:avLst/>
          </a:prstGeom>
          <a:noFill/>
          <a:ln w="44450" cap="sq" cmpd="dbl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7137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nature, night sky&#10;&#10;Description automatically generated">
            <a:extLst>
              <a:ext uri="{FF2B5EF4-FFF2-40B4-BE49-F238E27FC236}">
                <a16:creationId xmlns:a16="http://schemas.microsoft.com/office/drawing/2014/main" id="{83F108A8-8F7C-4ABF-8029-10E7BDDAA3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FF5081D-6F37-4BB4-B5EA-A116923589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43467 w 12192000"/>
              <a:gd name="connsiteY0" fmla="*/ 643467 h 6858000"/>
              <a:gd name="connsiteX1" fmla="*/ 643467 w 12192000"/>
              <a:gd name="connsiteY1" fmla="*/ 6214533 h 6858000"/>
              <a:gd name="connsiteX2" fmla="*/ 11548533 w 12192000"/>
              <a:gd name="connsiteY2" fmla="*/ 6214533 h 6858000"/>
              <a:gd name="connsiteX3" fmla="*/ 11548533 w 12192000"/>
              <a:gd name="connsiteY3" fmla="*/ 64346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643467" y="643467"/>
                </a:moveTo>
                <a:lnTo>
                  <a:pt x="643467" y="6214533"/>
                </a:lnTo>
                <a:lnTo>
                  <a:pt x="11548533" y="6214533"/>
                </a:lnTo>
                <a:lnTo>
                  <a:pt x="11548533" y="64346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74F6A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DC041D-D1C3-4296-85D0-23923F3A4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627698"/>
            <a:ext cx="10915650" cy="5602605"/>
          </a:xfrm>
          <a:prstGeom prst="rect">
            <a:avLst/>
          </a:prstGeom>
          <a:noFill/>
          <a:ln w="44450" cap="sq" cmpd="dbl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53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FDA7C-5BCE-470F-8B76-7DA78E757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FJ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8C109-5862-4B7E-8593-4EDED72F3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1) https://news.harvard.edu/gazette/story/2018/04/less-stress-clearer-thoughts-with-mindfulness-meditation/</a:t>
            </a:r>
          </a:p>
          <a:p>
            <a:r>
              <a:rPr lang="en-US" dirty="0"/>
              <a:t>2) </a:t>
            </a:r>
            <a:r>
              <a:rPr lang="en-US" dirty="0">
                <a:hlinkClick r:id="rId2"/>
              </a:rPr>
              <a:t>https://www.ncbi.nlm.nih.gov/pmc/articles/PMC3679190/</a:t>
            </a:r>
            <a:endParaRPr lang="en-US" dirty="0"/>
          </a:p>
          <a:p>
            <a:r>
              <a:rPr lang="en-US" dirty="0"/>
              <a:t>3) </a:t>
            </a:r>
            <a:r>
              <a:rPr lang="en-US" dirty="0">
                <a:hlinkClick r:id="rId3"/>
              </a:rPr>
              <a:t>https://www.pnas.org/content/109/26/10570</a:t>
            </a:r>
            <a:endParaRPr lang="en-US" dirty="0"/>
          </a:p>
          <a:p>
            <a:r>
              <a:rPr lang="en-US" dirty="0"/>
              <a:t>4) https://www.pnas.org/content/109/26/10570</a:t>
            </a:r>
            <a:endParaRPr lang="en-FJ" dirty="0"/>
          </a:p>
        </p:txBody>
      </p:sp>
    </p:spTree>
    <p:extLst>
      <p:ext uri="{BB962C8B-B14F-4D97-AF65-F5344CB8AC3E}">
        <p14:creationId xmlns:p14="http://schemas.microsoft.com/office/powerpoint/2010/main" val="125304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0A65A-8AD2-4E9C-AB8C-1F29CF594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</a:t>
            </a:r>
            <a:endParaRPr lang="en-FJ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F67EE-0ABE-4926-B6CB-95AEDD737E23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FJ" dirty="0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A7B8DF9C-364B-4B67-9E6B-8178C5232A2A}"/>
              </a:ext>
            </a:extLst>
          </p:cNvPr>
          <p:cNvSpPr/>
          <p:nvPr/>
        </p:nvSpPr>
        <p:spPr>
          <a:xfrm>
            <a:off x="1219200" y="2107096"/>
            <a:ext cx="3657600" cy="1815547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mental</a:t>
            </a:r>
            <a:endParaRPr lang="en-FJ" dirty="0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B4BBCE75-DC21-4518-B261-53F92515445C}"/>
              </a:ext>
            </a:extLst>
          </p:cNvPr>
          <p:cNvSpPr/>
          <p:nvPr/>
        </p:nvSpPr>
        <p:spPr>
          <a:xfrm>
            <a:off x="6453809" y="2107097"/>
            <a:ext cx="3657600" cy="1676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social</a:t>
            </a:r>
            <a:endParaRPr lang="en-FJ" dirty="0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8346CA86-DA7E-4474-96ED-7D27200F39A9}"/>
              </a:ext>
            </a:extLst>
          </p:cNvPr>
          <p:cNvSpPr/>
          <p:nvPr/>
        </p:nvSpPr>
        <p:spPr>
          <a:xfrm>
            <a:off x="3511826" y="4426226"/>
            <a:ext cx="4572000" cy="156375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physical</a:t>
            </a:r>
            <a:endParaRPr lang="en-FJ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0D95E0B6-0554-4D73-8694-66FD60024DBB}"/>
              </a:ext>
            </a:extLst>
          </p:cNvPr>
          <p:cNvSpPr/>
          <p:nvPr/>
        </p:nvSpPr>
        <p:spPr>
          <a:xfrm>
            <a:off x="5211418" y="2875722"/>
            <a:ext cx="88458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J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FD7B699C-F696-47D9-93CD-DF3A2DA668E3}"/>
              </a:ext>
            </a:extLst>
          </p:cNvPr>
          <p:cNvSpPr/>
          <p:nvPr/>
        </p:nvSpPr>
        <p:spPr>
          <a:xfrm>
            <a:off x="7065794" y="3731698"/>
            <a:ext cx="484632" cy="7330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J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A54FE7A0-F216-484C-B498-92F2813D3FBF}"/>
              </a:ext>
            </a:extLst>
          </p:cNvPr>
          <p:cNvSpPr/>
          <p:nvPr/>
        </p:nvSpPr>
        <p:spPr>
          <a:xfrm>
            <a:off x="4262495" y="3609033"/>
            <a:ext cx="484632" cy="8557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J"/>
          </a:p>
        </p:txBody>
      </p:sp>
    </p:spTree>
    <p:extLst>
      <p:ext uri="{BB962C8B-B14F-4D97-AF65-F5344CB8AC3E}">
        <p14:creationId xmlns:p14="http://schemas.microsoft.com/office/powerpoint/2010/main" val="4178204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C62DE-3BDF-43E5-8C9C-CAD1D9397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Main types of other medical practices </a:t>
            </a:r>
            <a:endParaRPr lang="en-FJ" sz="24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3096A3F-CA11-4238-AAB8-2A7B534684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u="sng" dirty="0"/>
              <a:t>Functional/integrated Medicine</a:t>
            </a:r>
            <a:endParaRPr lang="en-FJ" i="1" u="sng" dirty="0"/>
          </a:p>
        </p:txBody>
      </p:sp>
      <p:graphicFrame>
        <p:nvGraphicFramePr>
          <p:cNvPr id="13" name="Content Placeholder 8">
            <a:extLst>
              <a:ext uri="{FF2B5EF4-FFF2-40B4-BE49-F238E27FC236}">
                <a16:creationId xmlns:a16="http://schemas.microsoft.com/office/drawing/2014/main" id="{6006E37A-0B67-477C-80C1-1E8081C6021C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839788" y="2505075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697442C-B0C1-4393-9CFC-3113B345BA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i="1" u="sng" dirty="0"/>
              <a:t>Traditional medicine (</a:t>
            </a:r>
            <a:r>
              <a:rPr lang="en-US" i="1" u="sng" dirty="0" err="1"/>
              <a:t>Ayuvedic</a:t>
            </a:r>
            <a:r>
              <a:rPr lang="en-US" i="1" u="sng" dirty="0"/>
              <a:t>, TCM)</a:t>
            </a:r>
            <a:endParaRPr lang="en-FJ" i="1" u="sng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0819AB-AB87-4608-9574-3D746FDBCA0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Stress</a:t>
            </a:r>
          </a:p>
          <a:p>
            <a:r>
              <a:rPr lang="en-US" dirty="0"/>
              <a:t>Nutrition</a:t>
            </a:r>
          </a:p>
          <a:p>
            <a:r>
              <a:rPr lang="en-US" dirty="0"/>
              <a:t>Environment </a:t>
            </a:r>
          </a:p>
          <a:p>
            <a:r>
              <a:rPr lang="en-US" dirty="0"/>
              <a:t>Energy and  elements</a:t>
            </a:r>
            <a:endParaRPr lang="en-FJ" dirty="0"/>
          </a:p>
        </p:txBody>
      </p:sp>
    </p:spTree>
    <p:extLst>
      <p:ext uri="{BB962C8B-B14F-4D97-AF65-F5344CB8AC3E}">
        <p14:creationId xmlns:p14="http://schemas.microsoft.com/office/powerpoint/2010/main" val="7928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88014-C918-406A-B3A4-EC6CFE03C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7573" y="6447155"/>
            <a:ext cx="1781861" cy="45719"/>
          </a:xfrm>
        </p:spPr>
        <p:txBody>
          <a:bodyPr>
            <a:normAutofit fontScale="90000"/>
          </a:bodyPr>
          <a:lstStyle/>
          <a:p>
            <a:endParaRPr lang="en-FJ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1D310E-4A0A-4854-B06B-74F3EAF6D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8213" y="382380"/>
            <a:ext cx="5157787" cy="823912"/>
          </a:xfrm>
        </p:spPr>
        <p:txBody>
          <a:bodyPr/>
          <a:lstStyle/>
          <a:p>
            <a:endParaRPr lang="en-FJ" dirty="0"/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D06980B8-02E6-4CD2-B35A-191B6F9F4DD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81886801"/>
              </p:ext>
            </p:extLst>
          </p:nvPr>
        </p:nvGraphicFramePr>
        <p:xfrm>
          <a:off x="839788" y="2096086"/>
          <a:ext cx="5157787" cy="4093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143623-0146-4031-B613-A1A4E4C02C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365127"/>
            <a:ext cx="5183188" cy="841166"/>
          </a:xfrm>
        </p:spPr>
        <p:txBody>
          <a:bodyPr/>
          <a:lstStyle/>
          <a:p>
            <a:endParaRPr lang="en-FJ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95A39F-0E81-4598-A72D-372204A1A4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4427" y="2461846"/>
            <a:ext cx="5183188" cy="3744526"/>
          </a:xfrm>
        </p:spPr>
        <p:txBody>
          <a:bodyPr/>
          <a:lstStyle/>
          <a:p>
            <a:r>
              <a:rPr lang="en-US" dirty="0"/>
              <a:t>Energy balance </a:t>
            </a:r>
          </a:p>
          <a:p>
            <a:r>
              <a:rPr lang="en-US" dirty="0"/>
              <a:t>Chakras/secretions</a:t>
            </a:r>
          </a:p>
          <a:p>
            <a:r>
              <a:rPr lang="en-US" dirty="0"/>
              <a:t>Chi and meridians/acupuncture points</a:t>
            </a:r>
          </a:p>
          <a:p>
            <a:endParaRPr lang="en-US" dirty="0"/>
          </a:p>
          <a:p>
            <a:r>
              <a:rPr lang="en-US" dirty="0"/>
              <a:t>Thorough history , tongue , pulse diagnosis</a:t>
            </a:r>
            <a:endParaRPr lang="en-FJ" dirty="0"/>
          </a:p>
        </p:txBody>
      </p:sp>
    </p:spTree>
    <p:extLst>
      <p:ext uri="{BB962C8B-B14F-4D97-AF65-F5344CB8AC3E}">
        <p14:creationId xmlns:p14="http://schemas.microsoft.com/office/powerpoint/2010/main" val="2895332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screenshot of a tree&#10;&#10;Description automatically generated with medium confidence">
            <a:extLst>
              <a:ext uri="{FF2B5EF4-FFF2-40B4-BE49-F238E27FC236}">
                <a16:creationId xmlns:a16="http://schemas.microsoft.com/office/drawing/2014/main" id="{A723BDB6-4578-4F42-91F1-492A14C79E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2" r="710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4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6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C1BC825A-52CF-4A1C-B1F7-AF241BAAE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81132" y="643467"/>
            <a:ext cx="7029736" cy="55710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39F97B-7BC8-4A3E-B639-9509623F7666}"/>
              </a:ext>
            </a:extLst>
          </p:cNvPr>
          <p:cNvSpPr txBox="1"/>
          <p:nvPr/>
        </p:nvSpPr>
        <p:spPr>
          <a:xfrm>
            <a:off x="7424051" y="6014478"/>
            <a:ext cx="218681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FJ" sz="700">
                <a:solidFill>
                  <a:srgbClr val="FFFFFF"/>
                </a:solidFill>
                <a:hlinkClick r:id="rId3" tooltip="http://arcangelescontigo.blogspot.com/2013/04/chakra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FJ" sz="700">
                <a:solidFill>
                  <a:srgbClr val="FFFFFF"/>
                </a:solidFill>
              </a:rPr>
              <a:t> by Unknown Author is licensed under </a:t>
            </a:r>
            <a:r>
              <a:rPr lang="en-FJ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FJ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267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6B77FD-D029-4B45-A300-53BA9E1B1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12" y="436098"/>
            <a:ext cx="11465170" cy="6421902"/>
          </a:xfrm>
          <a:prstGeom prst="rect">
            <a:avLst/>
          </a:prstGeom>
        </p:spPr>
      </p:pic>
      <p:pic>
        <p:nvPicPr>
          <p:cNvPr id="7" name="Picture 6" descr="A picture containing text, group, different, bunch&#10;&#10;Description automatically generated">
            <a:extLst>
              <a:ext uri="{FF2B5EF4-FFF2-40B4-BE49-F238E27FC236}">
                <a16:creationId xmlns:a16="http://schemas.microsoft.com/office/drawing/2014/main" id="{3450D1DC-C2BC-4CBA-8358-71B14C07AB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8" y="-154745"/>
            <a:ext cx="11465170" cy="7287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09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053E01A-AC9B-4AB7-A4B0-9152F8A26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Stress </a:t>
            </a:r>
            <a:endParaRPr lang="en-FJ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A5C913A-9E54-4BB5-AA22-FE3AC4871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7860863" cy="4024884"/>
          </a:xfrm>
        </p:spPr>
        <p:txBody>
          <a:bodyPr anchor="t">
            <a:normAutofit/>
          </a:bodyPr>
          <a:lstStyle/>
          <a:p>
            <a:r>
              <a:rPr lang="en-US" sz="2400"/>
              <a:t>Def.  </a:t>
            </a:r>
          </a:p>
          <a:p>
            <a:endParaRPr lang="en-US" sz="2400"/>
          </a:p>
          <a:p>
            <a:pPr marL="0" indent="0">
              <a:buNone/>
            </a:pPr>
            <a:r>
              <a:rPr lang="en-US" sz="2400"/>
              <a:t>Mental , emotional, physical 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? Primitive Response for Fight and flight reaction.</a:t>
            </a:r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/>
              <a:t>Manifest by Stress hormones/ vagus stimulations</a:t>
            </a:r>
            <a:endParaRPr lang="en-FJ" sz="2400"/>
          </a:p>
        </p:txBody>
      </p:sp>
    </p:spTree>
    <p:extLst>
      <p:ext uri="{BB962C8B-B14F-4D97-AF65-F5344CB8AC3E}">
        <p14:creationId xmlns:p14="http://schemas.microsoft.com/office/powerpoint/2010/main" val="732588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524</Words>
  <Application>Microsoft Office PowerPoint</Application>
  <PresentationFormat>Widescreen</PresentationFormat>
  <Paragraphs>113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</vt:lpstr>
      <vt:lpstr>Calibri</vt:lpstr>
      <vt:lpstr>Calibri Light</vt:lpstr>
      <vt:lpstr>Proxima Nova</vt:lpstr>
      <vt:lpstr>Times New Roman</vt:lpstr>
      <vt:lpstr>Office Theme</vt:lpstr>
      <vt:lpstr>Happiness with Mindfulness</vt:lpstr>
      <vt:lpstr>Health </vt:lpstr>
      <vt:lpstr>Relationship</vt:lpstr>
      <vt:lpstr>Main types of other medical practices </vt:lpstr>
      <vt:lpstr>PowerPoint Presentation</vt:lpstr>
      <vt:lpstr>PowerPoint Presentation</vt:lpstr>
      <vt:lpstr>PowerPoint Presentation</vt:lpstr>
      <vt:lpstr>PowerPoint Presentation</vt:lpstr>
      <vt:lpstr>Stress </vt:lpstr>
      <vt:lpstr>PowerPoint Presentation</vt:lpstr>
      <vt:lpstr>Causes of Stress</vt:lpstr>
      <vt:lpstr>Presentations and Diagnosis </vt:lpstr>
      <vt:lpstr>Treatment</vt:lpstr>
      <vt:lpstr>What is Mindfulness meditation?</vt:lpstr>
      <vt:lpstr>Mindfulness meditation</vt:lpstr>
      <vt:lpstr>How MM works? With Functional MRI</vt:lpstr>
      <vt:lpstr>Origin of MM</vt:lpstr>
      <vt:lpstr>Origin of MM ( 8 methods for stress relief )</vt:lpstr>
      <vt:lpstr>PowerPoint Presentation</vt:lpstr>
      <vt:lpstr>Benefits</vt:lpstr>
      <vt:lpstr>PowerPoint Presentation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Happiness with Mindefulness</dc:title>
  <dc:creator>E-Medical</dc:creator>
  <cp:lastModifiedBy>E-Medical</cp:lastModifiedBy>
  <cp:revision>6</cp:revision>
  <dcterms:created xsi:type="dcterms:W3CDTF">2021-11-27T05:40:59Z</dcterms:created>
  <dcterms:modified xsi:type="dcterms:W3CDTF">2021-11-27T23:54:15Z</dcterms:modified>
</cp:coreProperties>
</file>