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  <p:sldMasterId id="2147483652" r:id="rId5"/>
  </p:sldMasterIdLst>
  <p:notesMasterIdLst>
    <p:notesMasterId r:id="rId39"/>
  </p:notesMasterIdLst>
  <p:sldIdLst>
    <p:sldId id="256" r:id="rId6"/>
    <p:sldId id="507" r:id="rId7"/>
    <p:sldId id="506" r:id="rId8"/>
    <p:sldId id="511" r:id="rId9"/>
    <p:sldId id="520" r:id="rId10"/>
    <p:sldId id="516" r:id="rId11"/>
    <p:sldId id="517" r:id="rId12"/>
    <p:sldId id="504" r:id="rId13"/>
    <p:sldId id="508" r:id="rId14"/>
    <p:sldId id="509" r:id="rId15"/>
    <p:sldId id="510" r:id="rId16"/>
    <p:sldId id="461" r:id="rId17"/>
    <p:sldId id="495" r:id="rId18"/>
    <p:sldId id="493" r:id="rId19"/>
    <p:sldId id="499" r:id="rId20"/>
    <p:sldId id="494" r:id="rId21"/>
    <p:sldId id="496" r:id="rId22"/>
    <p:sldId id="512" r:id="rId23"/>
    <p:sldId id="521" r:id="rId24"/>
    <p:sldId id="522" r:id="rId25"/>
    <p:sldId id="518" r:id="rId26"/>
    <p:sldId id="523" r:id="rId27"/>
    <p:sldId id="524" r:id="rId28"/>
    <p:sldId id="525" r:id="rId29"/>
    <p:sldId id="526" r:id="rId30"/>
    <p:sldId id="528" r:id="rId31"/>
    <p:sldId id="527" r:id="rId32"/>
    <p:sldId id="534" r:id="rId33"/>
    <p:sldId id="535" r:id="rId34"/>
    <p:sldId id="530" r:id="rId35"/>
    <p:sldId id="531" r:id="rId36"/>
    <p:sldId id="532" r:id="rId37"/>
    <p:sldId id="533" r:id="rId38"/>
  </p:sldIdLst>
  <p:sldSz cx="9144000" cy="6858000" type="screen4x3"/>
  <p:notesSz cx="6858000" cy="9144000"/>
  <p:embeddedFontLst>
    <p:embeddedFont>
      <p:font typeface="Arial Black" panose="020B0A04020102020204" pitchFamily="34" charset="0"/>
      <p:bold r:id="rId40"/>
    </p:embeddedFont>
    <p:embeddedFont>
      <p:font typeface="Calibri Light" panose="020F0302020204030204" pitchFamily="34" charset="0"/>
      <p:regular r:id="rId41"/>
      <p:italic r:id="rId42"/>
    </p:embeddedFont>
    <p:embeddedFont>
      <p:font typeface="Quattrocento Sans" panose="020B0604020202020204" charset="0"/>
      <p:regular r:id="rId43"/>
      <p:bold r:id="rId44"/>
      <p:italic r:id="rId45"/>
      <p:boldItalic r:id="rId46"/>
    </p:embeddedFont>
    <p:embeddedFont>
      <p:font typeface="Calibri" panose="020F0502020204030204" pitchFamily="34" charset="0"/>
      <p:regular r:id="rId47"/>
      <p:bold r:id="rId48"/>
      <p:italic r:id="rId49"/>
      <p:boldItalic r:id="rId50"/>
    </p:embeddedFont>
    <p:embeddedFont>
      <p:font typeface="Helvetica" panose="020B0604020202020204" pitchFamily="34" charset="0"/>
      <p:regular r:id="rId51"/>
      <p:bold r:id="rId52"/>
      <p:italic r:id="rId53"/>
      <p:boldItalic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7" roundtripDataSignature="AMtx7mi4aJIca1QT0xh/dY1OxqtGwrfbk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gela Merianos" initials="AM" lastIdx="13" clrIdx="0">
    <p:extLst>
      <p:ext uri="{19B8F6BF-5375-455C-9EA6-DF929625EA0E}">
        <p15:presenceInfo xmlns:p15="http://schemas.microsoft.com/office/powerpoint/2012/main" userId="8ccfd2ddd1f973f4" providerId="Windows Live"/>
      </p:ext>
    </p:extLst>
  </p:cmAuthor>
  <p:cmAuthor id="2" name="Julia Maguire" initials="JM" lastIdx="1" clrIdx="1">
    <p:extLst>
      <p:ext uri="{19B8F6BF-5375-455C-9EA6-DF929625EA0E}">
        <p15:presenceInfo xmlns:p15="http://schemas.microsoft.com/office/powerpoint/2012/main" userId="d73385598b857e2a" providerId="Windows Live"/>
      </p:ext>
    </p:extLst>
  </p:cmAuthor>
  <p:cmAuthor id="3" name="Dashika Balak" initials="DB" lastIdx="1" clrIdx="2">
    <p:extLst>
      <p:ext uri="{19B8F6BF-5375-455C-9EA6-DF929625EA0E}">
        <p15:presenceInfo xmlns:p15="http://schemas.microsoft.com/office/powerpoint/2012/main" userId="e8d0dbab5da8c08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EF8C842-DDEC-41D5-B3D2-15E60DCE6124}">
  <a:tblStyle styleId="{FEF8C842-DDEC-41D5-B3D2-15E60DCE6124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50554675-6191-47FD-A8FF-90BB479032C5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TxStyle b="off" i="off"/>
      <a:tcStyle>
        <a:tcBdr/>
      </a:tcStyle>
    </a:band2V>
    <a:lastCol>
      <a:tcTxStyle b="on" i="off"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lastCol>
    <a:firstCol>
      <a:tcTxStyle b="on" i="off"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firstCol>
    <a:lastRow>
      <a:tcTxStyle b="on" i="off"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797" autoAdjust="0"/>
    <p:restoredTop sz="93792" autoAdjust="0"/>
  </p:normalViewPr>
  <p:slideViewPr>
    <p:cSldViewPr snapToGrid="0">
      <p:cViewPr varScale="1">
        <p:scale>
          <a:sx n="80" d="100"/>
          <a:sy n="80" d="100"/>
        </p:scale>
        <p:origin x="307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font" Target="fonts/font14.fntdata"/><Relationship Id="rId79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82" Type="http://schemas.openxmlformats.org/officeDocument/2006/relationships/tableStyles" Target="tableStyles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77" Type="http://customschemas.google.com/relationships/presentationmetadata" Target="metadata"/><Relationship Id="rId8" Type="http://schemas.openxmlformats.org/officeDocument/2006/relationships/slide" Target="slides/slide3.xml"/><Relationship Id="rId51" Type="http://schemas.openxmlformats.org/officeDocument/2006/relationships/font" Target="fonts/font12.fntdata"/><Relationship Id="rId80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font" Target="fonts/font7.fntdata"/><Relationship Id="rId20" Type="http://schemas.openxmlformats.org/officeDocument/2006/relationships/slide" Target="slides/slide15.xml"/><Relationship Id="rId41" Type="http://schemas.openxmlformats.org/officeDocument/2006/relationships/font" Target="fonts/font2.fntdata"/><Relationship Id="rId54" Type="http://schemas.openxmlformats.org/officeDocument/2006/relationships/font" Target="fonts/font15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font" Target="fonts/font10.fntdata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font" Target="fonts/font5.fntdata"/><Relationship Id="rId52" Type="http://schemas.openxmlformats.org/officeDocument/2006/relationships/font" Target="fonts/font13.fntdata"/><Relationship Id="rId78" Type="http://schemas.openxmlformats.org/officeDocument/2006/relationships/commentAuthors" Target="commentAuthors.xml"/><Relationship Id="rId8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 dirty="0">
                <a:solidFill>
                  <a:schemeClr val="tx1"/>
                </a:solidFill>
                <a:effectLst/>
              </a:rPr>
              <a:t>National </a:t>
            </a:r>
            <a:r>
              <a:rPr lang="en-US" sz="1800" b="1" i="0" baseline="0" dirty="0">
                <a:solidFill>
                  <a:srgbClr val="C00000"/>
                </a:solidFill>
                <a:effectLst/>
              </a:rPr>
              <a:t>Moderna</a:t>
            </a:r>
            <a:r>
              <a:rPr lang="en-US" sz="1800" b="1" i="0" baseline="0" dirty="0">
                <a:solidFill>
                  <a:schemeClr val="tx1"/>
                </a:solidFill>
                <a:effectLst/>
              </a:rPr>
              <a:t> School Vaccination Coverage </a:t>
            </a:r>
            <a:endParaRPr lang="en-US" sz="1800" b="1" i="0" baseline="0" dirty="0" smtClean="0">
              <a:solidFill>
                <a:schemeClr val="tx1"/>
              </a:solidFill>
              <a:effectLst/>
            </a:endParaRPr>
          </a:p>
          <a:p>
            <a:pPr>
              <a:defRPr>
                <a:solidFill>
                  <a:schemeClr val="tx1"/>
                </a:solidFill>
              </a:defRPr>
            </a:pPr>
            <a:r>
              <a:rPr lang="en-US" sz="1800" b="1" i="0" baseline="0" dirty="0" smtClean="0">
                <a:solidFill>
                  <a:schemeClr val="tx1"/>
                </a:solidFill>
                <a:effectLst/>
              </a:rPr>
              <a:t>as </a:t>
            </a:r>
            <a:r>
              <a:rPr lang="en-US" sz="1800" b="1" i="0" baseline="0" dirty="0">
                <a:solidFill>
                  <a:schemeClr val="tx1"/>
                </a:solidFill>
                <a:effectLst/>
              </a:rPr>
              <a:t>of 25th </a:t>
            </a:r>
            <a:r>
              <a:rPr lang="en-US" sz="1800" b="1" i="0" baseline="0" dirty="0" smtClean="0">
                <a:solidFill>
                  <a:schemeClr val="tx1"/>
                </a:solidFill>
                <a:effectLst/>
              </a:rPr>
              <a:t>Nov </a:t>
            </a:r>
            <a:r>
              <a:rPr lang="en-US" sz="1800" b="1" i="0" baseline="0" dirty="0">
                <a:solidFill>
                  <a:schemeClr val="tx1"/>
                </a:solidFill>
                <a:effectLst/>
              </a:rPr>
              <a:t>2021</a:t>
            </a:r>
            <a:endParaRPr lang="en-FJ" dirty="0">
              <a:solidFill>
                <a:schemeClr val="tx1"/>
              </a:solidFill>
              <a:effectLst/>
            </a:endParaRPr>
          </a:p>
        </c:rich>
      </c:tx>
      <c:layout>
        <c:manualLayout>
          <c:xMode val="edge"/>
          <c:yMode val="edge"/>
          <c:x val="0.15149114312104298"/>
          <c:y val="2.39305178884452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'Population Coverage'!$L$2</c:f>
              <c:strCache>
                <c:ptCount val="1"/>
                <c:pt idx="0">
                  <c:v>% 1st Dose Population Coverage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'Population Coverage'!$K$3:$K$7</c:f>
              <c:strCache>
                <c:ptCount val="5"/>
                <c:pt idx="0">
                  <c:v>Central</c:v>
                </c:pt>
                <c:pt idx="1">
                  <c:v>Western</c:v>
                </c:pt>
                <c:pt idx="2">
                  <c:v>Northern</c:v>
                </c:pt>
                <c:pt idx="3">
                  <c:v>Eastern</c:v>
                </c:pt>
                <c:pt idx="4">
                  <c:v> Total</c:v>
                </c:pt>
              </c:strCache>
            </c:strRef>
          </c:cat>
          <c:val>
            <c:numRef>
              <c:f>'Population Coverage'!$L$3:$L$7</c:f>
              <c:numCache>
                <c:formatCode>0%</c:formatCode>
                <c:ptCount val="5"/>
                <c:pt idx="0">
                  <c:v>0.71045128305967953</c:v>
                </c:pt>
                <c:pt idx="1">
                  <c:v>0.77304635377385855</c:v>
                </c:pt>
                <c:pt idx="2">
                  <c:v>0.82770788585455657</c:v>
                </c:pt>
                <c:pt idx="3">
                  <c:v>0.86706948640483383</c:v>
                </c:pt>
                <c:pt idx="4" formatCode="0.0%">
                  <c:v>0.75640409162440991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0F9-4F57-BD97-1348933FF647}"/>
            </c:ext>
          </c:extLst>
        </c:ser>
        <c:ser>
          <c:idx val="1"/>
          <c:order val="1"/>
          <c:tx>
            <c:strRef>
              <c:f>'Population Coverage'!$M$2</c:f>
              <c:strCache>
                <c:ptCount val="1"/>
                <c:pt idx="0">
                  <c:v>% of Population Fully Vaccinated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'Population Coverage'!$K$3:$K$7</c:f>
              <c:strCache>
                <c:ptCount val="5"/>
                <c:pt idx="0">
                  <c:v>Central</c:v>
                </c:pt>
                <c:pt idx="1">
                  <c:v>Western</c:v>
                </c:pt>
                <c:pt idx="2">
                  <c:v>Northern</c:v>
                </c:pt>
                <c:pt idx="3">
                  <c:v>Eastern</c:v>
                </c:pt>
                <c:pt idx="4">
                  <c:v> Total</c:v>
                </c:pt>
              </c:strCache>
            </c:strRef>
          </c:cat>
          <c:val>
            <c:numRef>
              <c:f>'Population Coverage'!$M$3:$M$7</c:f>
              <c:numCache>
                <c:formatCode>0.0%</c:formatCode>
                <c:ptCount val="5"/>
                <c:pt idx="0">
                  <c:v>0.50609576246190147</c:v>
                </c:pt>
                <c:pt idx="1">
                  <c:v>0.60671810639902535</c:v>
                </c:pt>
                <c:pt idx="2">
                  <c:v>0.66999079472230749</c:v>
                </c:pt>
                <c:pt idx="3">
                  <c:v>0.4580060422960725</c:v>
                </c:pt>
                <c:pt idx="4">
                  <c:v>0.56561461794019929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0F9-4F57-BD97-1348933FF64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176749104"/>
        <c:axId val="-372387632"/>
      </c:barChart>
      <c:catAx>
        <c:axId val="-176749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72387632"/>
        <c:crosses val="autoZero"/>
        <c:auto val="1"/>
        <c:lblAlgn val="ctr"/>
        <c:lblOffset val="100"/>
        <c:noMultiLvlLbl val="0"/>
      </c:catAx>
      <c:valAx>
        <c:axId val="-372387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6749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694498989684744"/>
          <c:y val="0.93989978849576206"/>
          <c:w val="0.74611002020630512"/>
          <c:h val="5.44506083443748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 dirty="0">
                <a:solidFill>
                  <a:schemeClr val="tx1"/>
                </a:solidFill>
                <a:effectLst/>
              </a:rPr>
              <a:t>National </a:t>
            </a:r>
            <a:r>
              <a:rPr lang="en-US" sz="1800" b="1" i="0" baseline="0" dirty="0">
                <a:solidFill>
                  <a:srgbClr val="00B050"/>
                </a:solidFill>
                <a:effectLst/>
              </a:rPr>
              <a:t>Pfizer</a:t>
            </a:r>
            <a:r>
              <a:rPr lang="en-US" sz="1800" b="1" i="0" baseline="0" dirty="0">
                <a:solidFill>
                  <a:schemeClr val="tx1"/>
                </a:solidFill>
                <a:effectLst/>
              </a:rPr>
              <a:t> School Vaccination Coverage </a:t>
            </a:r>
            <a:endParaRPr lang="en-US" sz="1800" b="1" i="0" baseline="0" dirty="0" smtClean="0">
              <a:solidFill>
                <a:schemeClr val="tx1"/>
              </a:solidFill>
              <a:effectLst/>
            </a:endParaRPr>
          </a:p>
          <a:p>
            <a:pPr>
              <a:defRPr>
                <a:solidFill>
                  <a:schemeClr val="tx1"/>
                </a:solidFill>
              </a:defRPr>
            </a:pPr>
            <a:r>
              <a:rPr lang="en-US" sz="1800" b="1" i="0" baseline="0" dirty="0" smtClean="0">
                <a:solidFill>
                  <a:schemeClr val="tx1"/>
                </a:solidFill>
                <a:effectLst/>
              </a:rPr>
              <a:t>as </a:t>
            </a:r>
            <a:r>
              <a:rPr lang="en-US" sz="1800" b="1" i="0" baseline="0" dirty="0">
                <a:solidFill>
                  <a:schemeClr val="tx1"/>
                </a:solidFill>
                <a:effectLst/>
              </a:rPr>
              <a:t>of 25th </a:t>
            </a:r>
            <a:r>
              <a:rPr lang="en-US" sz="1800" b="1" i="0" baseline="0" dirty="0" smtClean="0">
                <a:solidFill>
                  <a:schemeClr val="tx1"/>
                </a:solidFill>
                <a:effectLst/>
              </a:rPr>
              <a:t>Nov </a:t>
            </a:r>
            <a:r>
              <a:rPr lang="en-US" sz="1800" b="1" i="0" baseline="0" dirty="0">
                <a:solidFill>
                  <a:schemeClr val="tx1"/>
                </a:solidFill>
                <a:effectLst/>
              </a:rPr>
              <a:t>2021</a:t>
            </a:r>
            <a:endParaRPr lang="en-FJ" dirty="0">
              <a:solidFill>
                <a:schemeClr val="tx1"/>
              </a:solidFill>
              <a:effectLst/>
            </a:endParaRPr>
          </a:p>
        </c:rich>
      </c:tx>
      <c:layout>
        <c:manualLayout>
          <c:xMode val="edge"/>
          <c:yMode val="edge"/>
          <c:x val="0.13097271324156676"/>
          <c:y val="1.79479509422674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'Population Coverage'!$L$2</c:f>
              <c:strCache>
                <c:ptCount val="1"/>
                <c:pt idx="0">
                  <c:v>% 1st Dose Population Coverage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'Population Coverage'!$K$3:$K$7</c:f>
              <c:strCache>
                <c:ptCount val="5"/>
                <c:pt idx="0">
                  <c:v>Central</c:v>
                </c:pt>
                <c:pt idx="1">
                  <c:v>Western</c:v>
                </c:pt>
                <c:pt idx="2">
                  <c:v>Northern</c:v>
                </c:pt>
                <c:pt idx="3">
                  <c:v>Eastern</c:v>
                </c:pt>
                <c:pt idx="4">
                  <c:v> Total</c:v>
                </c:pt>
              </c:strCache>
            </c:strRef>
          </c:cat>
          <c:val>
            <c:numRef>
              <c:f>'Population Coverage'!$L$3:$L$7</c:f>
              <c:numCache>
                <c:formatCode>0%</c:formatCode>
                <c:ptCount val="5"/>
                <c:pt idx="0">
                  <c:v>0.21863092891867034</c:v>
                </c:pt>
                <c:pt idx="1">
                  <c:v>0.35387212492086939</c:v>
                </c:pt>
                <c:pt idx="2">
                  <c:v>9.2123769338959216E-2</c:v>
                </c:pt>
                <c:pt idx="3">
                  <c:v>0</c:v>
                </c:pt>
                <c:pt idx="4" formatCode="0.0%">
                  <c:v>0.24067869248451318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0F9-4F57-BD97-1348933FF647}"/>
            </c:ext>
          </c:extLst>
        </c:ser>
        <c:ser>
          <c:idx val="1"/>
          <c:order val="1"/>
          <c:tx>
            <c:strRef>
              <c:f>'Population Coverage'!$M$2</c:f>
              <c:strCache>
                <c:ptCount val="1"/>
                <c:pt idx="0">
                  <c:v>% of Population Fully Vaccinated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'Population Coverage'!$K$3:$K$7</c:f>
              <c:strCache>
                <c:ptCount val="5"/>
                <c:pt idx="0">
                  <c:v>Central</c:v>
                </c:pt>
                <c:pt idx="1">
                  <c:v>Western</c:v>
                </c:pt>
                <c:pt idx="2">
                  <c:v>Northern</c:v>
                </c:pt>
                <c:pt idx="3">
                  <c:v>Eastern</c:v>
                </c:pt>
                <c:pt idx="4">
                  <c:v> Total</c:v>
                </c:pt>
              </c:strCache>
            </c:strRef>
          </c:cat>
          <c:val>
            <c:numRef>
              <c:f>'Population Coverage'!$M$3:$M$7</c:f>
              <c:numCache>
                <c:formatCode>0.0%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0F9-4F57-BD97-1348933FF64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103918608"/>
        <c:axId val="-103920240"/>
      </c:barChart>
      <c:catAx>
        <c:axId val="-103918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03920240"/>
        <c:crosses val="autoZero"/>
        <c:auto val="1"/>
        <c:lblAlgn val="ctr"/>
        <c:lblOffset val="100"/>
        <c:noMultiLvlLbl val="0"/>
      </c:catAx>
      <c:valAx>
        <c:axId val="-103920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03918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8129595308283747E-2"/>
          <c:y val="0.9318482674370856"/>
          <c:w val="0.86683541614176129"/>
          <c:h val="6.23475399706636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E0BD73-D923-4EC8-9783-A3805A4C69F4}" type="doc">
      <dgm:prSet loTypeId="urn:microsoft.com/office/officeart/2005/8/layout/defaul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F487C2E-B455-4A7F-B137-30437DFA3423}">
      <dgm:prSet phldrT="[Text]" custT="1"/>
      <dgm:spPr/>
      <dgm:t>
        <a:bodyPr/>
        <a:lstStyle/>
        <a:p>
          <a:r>
            <a:rPr lang="en-US" sz="2000" dirty="0" smtClean="0"/>
            <a:t>Total cases  260,259,160  </a:t>
          </a:r>
          <a:endParaRPr lang="en-US" sz="2000" dirty="0"/>
        </a:p>
      </dgm:t>
    </dgm:pt>
    <dgm:pt modelId="{92A87F4F-A9F9-464D-99F7-28EEA2BF7C61}" type="parTrans" cxnId="{72EBF5C2-325E-49AB-A293-B1D24D1C9982}">
      <dgm:prSet/>
      <dgm:spPr/>
      <dgm:t>
        <a:bodyPr/>
        <a:lstStyle/>
        <a:p>
          <a:endParaRPr lang="en-US" sz="2000"/>
        </a:p>
      </dgm:t>
    </dgm:pt>
    <dgm:pt modelId="{12758AA0-0545-4887-95B7-19D398B59010}" type="sibTrans" cxnId="{72EBF5C2-325E-49AB-A293-B1D24D1C9982}">
      <dgm:prSet/>
      <dgm:spPr/>
      <dgm:t>
        <a:bodyPr/>
        <a:lstStyle/>
        <a:p>
          <a:endParaRPr lang="en-US" sz="2000"/>
        </a:p>
      </dgm:t>
    </dgm:pt>
    <dgm:pt modelId="{14580AAA-A37D-47EB-A3AE-F6F6CC56F5B8}">
      <dgm:prSet phldrT="[Text]" custT="1"/>
      <dgm:spPr/>
      <dgm:t>
        <a:bodyPr/>
        <a:lstStyle/>
        <a:p>
          <a:r>
            <a:rPr lang="en-US" sz="2000" dirty="0" smtClean="0"/>
            <a:t>Total cases</a:t>
          </a:r>
        </a:p>
        <a:p>
          <a:r>
            <a:rPr lang="en-US" sz="2000" dirty="0" smtClean="0"/>
            <a:t>380,226</a:t>
          </a:r>
          <a:endParaRPr lang="en-US" sz="2000" dirty="0"/>
        </a:p>
      </dgm:t>
    </dgm:pt>
    <dgm:pt modelId="{9D20347E-06E8-4598-B929-906BA08F307A}" type="parTrans" cxnId="{41136B70-7C12-4243-A328-9215DECB21D1}">
      <dgm:prSet/>
      <dgm:spPr/>
      <dgm:t>
        <a:bodyPr/>
        <a:lstStyle/>
        <a:p>
          <a:endParaRPr lang="en-US" sz="2000"/>
        </a:p>
      </dgm:t>
    </dgm:pt>
    <dgm:pt modelId="{4392C670-C683-4AE7-B195-CF8B7C7C75B2}" type="sibTrans" cxnId="{41136B70-7C12-4243-A328-9215DECB21D1}">
      <dgm:prSet/>
      <dgm:spPr/>
      <dgm:t>
        <a:bodyPr/>
        <a:lstStyle/>
        <a:p>
          <a:endParaRPr lang="en-US" sz="2000"/>
        </a:p>
      </dgm:t>
    </dgm:pt>
    <dgm:pt modelId="{B5D0B400-D30C-46A3-BBEA-636D35EEB829}">
      <dgm:prSet phldrT="[Text]" custT="1"/>
      <dgm:spPr/>
      <dgm:t>
        <a:bodyPr/>
        <a:lstStyle/>
        <a:p>
          <a:r>
            <a:rPr lang="en-US" sz="2000" dirty="0" smtClean="0"/>
            <a:t>Total recoveries</a:t>
          </a:r>
        </a:p>
        <a:p>
          <a:r>
            <a:rPr lang="en-US" sz="2000" dirty="0" smtClean="0"/>
            <a:t>294,898 (78%)</a:t>
          </a:r>
          <a:endParaRPr lang="en-US" sz="2000" dirty="0"/>
        </a:p>
      </dgm:t>
    </dgm:pt>
    <dgm:pt modelId="{3DA6B12B-2AE9-45B0-8789-5E2DB7D60800}" type="parTrans" cxnId="{E7F948C2-FA24-4C64-8DCE-4DA608E101D2}">
      <dgm:prSet/>
      <dgm:spPr/>
      <dgm:t>
        <a:bodyPr/>
        <a:lstStyle/>
        <a:p>
          <a:endParaRPr lang="en-US" sz="2000"/>
        </a:p>
      </dgm:t>
    </dgm:pt>
    <dgm:pt modelId="{CB9F455A-A5C1-4940-A794-ACE1B8D45931}" type="sibTrans" cxnId="{E7F948C2-FA24-4C64-8DCE-4DA608E101D2}">
      <dgm:prSet/>
      <dgm:spPr/>
      <dgm:t>
        <a:bodyPr/>
        <a:lstStyle/>
        <a:p>
          <a:endParaRPr lang="en-US" sz="2000"/>
        </a:p>
      </dgm:t>
    </dgm:pt>
    <dgm:pt modelId="{0D4E5015-E19A-4B88-B8EE-30CE352B2546}">
      <dgm:prSet phldrT="[Text]" custT="1"/>
      <dgm:spPr/>
      <dgm:t>
        <a:bodyPr/>
        <a:lstStyle/>
        <a:p>
          <a:r>
            <a:rPr lang="en-US" sz="2000" dirty="0" smtClean="0"/>
            <a:t>Total deaths</a:t>
          </a:r>
        </a:p>
        <a:p>
          <a:r>
            <a:rPr lang="en-US" sz="2000" dirty="0" smtClean="0"/>
            <a:t>4,441 (1.2%)</a:t>
          </a:r>
          <a:endParaRPr lang="en-US" sz="2000" dirty="0"/>
        </a:p>
      </dgm:t>
    </dgm:pt>
    <dgm:pt modelId="{79458D0A-6D96-4636-8EEA-05049B9D878F}" type="parTrans" cxnId="{EC27DE60-07F4-4565-BA59-27D3DD5C20E9}">
      <dgm:prSet/>
      <dgm:spPr/>
      <dgm:t>
        <a:bodyPr/>
        <a:lstStyle/>
        <a:p>
          <a:endParaRPr lang="en-US" sz="2000"/>
        </a:p>
      </dgm:t>
    </dgm:pt>
    <dgm:pt modelId="{FB0FD981-315C-4CB8-8FF1-AB49FF255793}" type="sibTrans" cxnId="{EC27DE60-07F4-4565-BA59-27D3DD5C20E9}">
      <dgm:prSet/>
      <dgm:spPr/>
      <dgm:t>
        <a:bodyPr/>
        <a:lstStyle/>
        <a:p>
          <a:endParaRPr lang="en-US" sz="2000"/>
        </a:p>
      </dgm:t>
    </dgm:pt>
    <dgm:pt modelId="{3842360C-AFDE-4307-8683-74F23671DDA2}">
      <dgm:prSet custT="1"/>
      <dgm:spPr/>
      <dgm:t>
        <a:bodyPr/>
        <a:lstStyle/>
        <a:p>
          <a:r>
            <a:rPr lang="en-US" sz="2000" dirty="0" smtClean="0"/>
            <a:t>Total deaths 5,198,464 (2%)  </a:t>
          </a:r>
          <a:endParaRPr lang="en-US" sz="2000" dirty="0"/>
        </a:p>
      </dgm:t>
    </dgm:pt>
    <dgm:pt modelId="{295C6C9D-5B37-44EF-9E9A-3CCF0D4AA90E}" type="parTrans" cxnId="{F22DDA08-98C8-49D5-80A2-15DCA3AA7407}">
      <dgm:prSet/>
      <dgm:spPr/>
      <dgm:t>
        <a:bodyPr/>
        <a:lstStyle/>
        <a:p>
          <a:endParaRPr lang="en-US" sz="2000"/>
        </a:p>
      </dgm:t>
    </dgm:pt>
    <dgm:pt modelId="{83297FE7-A474-42C6-AD31-92E8348F1053}" type="sibTrans" cxnId="{F22DDA08-98C8-49D5-80A2-15DCA3AA7407}">
      <dgm:prSet/>
      <dgm:spPr/>
      <dgm:t>
        <a:bodyPr/>
        <a:lstStyle/>
        <a:p>
          <a:endParaRPr lang="en-US" sz="2000"/>
        </a:p>
      </dgm:t>
    </dgm:pt>
    <dgm:pt modelId="{53271F7F-305D-45BD-92BC-ED5FA650B83B}">
      <dgm:prSet custT="1"/>
      <dgm:spPr/>
      <dgm:t>
        <a:bodyPr/>
        <a:lstStyle/>
        <a:p>
          <a:r>
            <a:rPr lang="en-US" sz="2000" dirty="0" smtClean="0"/>
            <a:t>Total recoveries 235,228,702 (98%) </a:t>
          </a:r>
          <a:endParaRPr lang="en-US" sz="2000" dirty="0"/>
        </a:p>
      </dgm:t>
    </dgm:pt>
    <dgm:pt modelId="{EFFF1C4F-F616-45B0-96E2-69F8F2D930A9}" type="parTrans" cxnId="{389B1241-D75F-4EA5-84DB-0C5EBF19BCF9}">
      <dgm:prSet/>
      <dgm:spPr/>
      <dgm:t>
        <a:bodyPr/>
        <a:lstStyle/>
        <a:p>
          <a:endParaRPr lang="en-US" sz="2000"/>
        </a:p>
      </dgm:t>
    </dgm:pt>
    <dgm:pt modelId="{CE77190C-CFBE-4F99-AEA3-1BB1EDCA1BEF}" type="sibTrans" cxnId="{389B1241-D75F-4EA5-84DB-0C5EBF19BCF9}">
      <dgm:prSet/>
      <dgm:spPr/>
      <dgm:t>
        <a:bodyPr/>
        <a:lstStyle/>
        <a:p>
          <a:endParaRPr lang="en-US" sz="2000"/>
        </a:p>
      </dgm:t>
    </dgm:pt>
    <dgm:pt modelId="{EC6B480A-321D-4E4A-A74A-50242BDA3F20}" type="pres">
      <dgm:prSet presAssocID="{A8E0BD73-D923-4EC8-9783-A3805A4C69F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148FFC-FEE5-4757-BF46-6481E26C23E3}" type="pres">
      <dgm:prSet presAssocID="{6F487C2E-B455-4A7F-B137-30437DFA3423}" presName="node" presStyleLbl="node1" presStyleIdx="0" presStyleCnt="6" custLinFactNeighborX="-970" custLinFactNeighborY="-24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7EEED8-7057-4AC5-BD5F-D55E8175196D}" type="pres">
      <dgm:prSet presAssocID="{12758AA0-0545-4887-95B7-19D398B59010}" presName="sibTrans" presStyleCnt="0"/>
      <dgm:spPr/>
    </dgm:pt>
    <dgm:pt modelId="{0C37DB7B-BDEB-4716-B6AC-F9C1E139FBE5}" type="pres">
      <dgm:prSet presAssocID="{14580AAA-A37D-47EB-A3AE-F6F6CC56F5B8}" presName="node" presStyleLbl="node1" presStyleIdx="1" presStyleCnt="6" custLinFactX="-10000" custLinFactY="56768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54F2C7-C9E1-4C18-9B3B-F6D17C4AE4AA}" type="pres">
      <dgm:prSet presAssocID="{4392C670-C683-4AE7-B195-CF8B7C7C75B2}" presName="sibTrans" presStyleCnt="0"/>
      <dgm:spPr/>
    </dgm:pt>
    <dgm:pt modelId="{B54A9420-FC0D-4DE7-A572-D660688EA13F}" type="pres">
      <dgm:prSet presAssocID="{53271F7F-305D-45BD-92BC-ED5FA650B83B}" presName="node" presStyleLbl="node1" presStyleIdx="2" presStyleCnt="6" custLinFactX="-11047" custLinFactNeighborX="-100000" custLinFactNeighborY="-29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0D887D-97FB-4057-A08A-D32048A6B9A2}" type="pres">
      <dgm:prSet presAssocID="{CE77190C-CFBE-4F99-AEA3-1BB1EDCA1BEF}" presName="sibTrans" presStyleCnt="0"/>
      <dgm:spPr/>
    </dgm:pt>
    <dgm:pt modelId="{4008ED53-7242-4848-A020-E4E2CCBCC6A1}" type="pres">
      <dgm:prSet presAssocID="{3842360C-AFDE-4307-8683-74F23671DDA2}" presName="node" presStyleLbl="node1" presStyleIdx="3" presStyleCnt="6" custLinFactX="100000" custLinFactY="-19592" custLinFactNeighborX="120001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226E99-9DD1-4E6A-8E54-C1EE1CAB1780}" type="pres">
      <dgm:prSet presAssocID="{83297FE7-A474-42C6-AD31-92E8348F1053}" presName="sibTrans" presStyleCnt="0"/>
      <dgm:spPr/>
    </dgm:pt>
    <dgm:pt modelId="{A0B2B3C8-C3D7-4583-A894-B2618F4E7C67}" type="pres">
      <dgm:prSet presAssocID="{B5D0B400-D30C-46A3-BBEA-636D35EEB829}" presName="node" presStyleLbl="node1" presStyleIdx="4" presStyleCnt="6" custLinFactNeighborX="-485" custLinFactNeighborY="395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0DED9F-7E21-4F54-B2DD-6EB136AAA7CE}" type="pres">
      <dgm:prSet presAssocID="{CB9F455A-A5C1-4940-A794-ACE1B8D45931}" presName="sibTrans" presStyleCnt="0"/>
      <dgm:spPr/>
    </dgm:pt>
    <dgm:pt modelId="{7A9808FA-D3A9-4E26-8210-AE745FAA2E8A}" type="pres">
      <dgm:prSet presAssocID="{0D4E5015-E19A-4B88-B8EE-30CE352B2546}" presName="node" presStyleLbl="node1" presStyleIdx="5" presStyleCnt="6" custLinFactNeighborX="971" custLinFactNeighborY="404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0C5B38-B798-45BD-8EFE-BD4D53A0A434}" type="presOf" srcId="{A8E0BD73-D923-4EC8-9783-A3805A4C69F4}" destId="{EC6B480A-321D-4E4A-A74A-50242BDA3F20}" srcOrd="0" destOrd="0" presId="urn:microsoft.com/office/officeart/2005/8/layout/default"/>
    <dgm:cxn modelId="{5908F912-2175-4E2A-AC9A-ABFC8EAC421B}" type="presOf" srcId="{0D4E5015-E19A-4B88-B8EE-30CE352B2546}" destId="{7A9808FA-D3A9-4E26-8210-AE745FAA2E8A}" srcOrd="0" destOrd="0" presId="urn:microsoft.com/office/officeart/2005/8/layout/default"/>
    <dgm:cxn modelId="{176198D9-51C3-4B11-BBE6-178A5F4D8ED7}" type="presOf" srcId="{6F487C2E-B455-4A7F-B137-30437DFA3423}" destId="{F8148FFC-FEE5-4757-BF46-6481E26C23E3}" srcOrd="0" destOrd="0" presId="urn:microsoft.com/office/officeart/2005/8/layout/default"/>
    <dgm:cxn modelId="{72EBF5C2-325E-49AB-A293-B1D24D1C9982}" srcId="{A8E0BD73-D923-4EC8-9783-A3805A4C69F4}" destId="{6F487C2E-B455-4A7F-B137-30437DFA3423}" srcOrd="0" destOrd="0" parTransId="{92A87F4F-A9F9-464D-99F7-28EEA2BF7C61}" sibTransId="{12758AA0-0545-4887-95B7-19D398B59010}"/>
    <dgm:cxn modelId="{F22DDA08-98C8-49D5-80A2-15DCA3AA7407}" srcId="{A8E0BD73-D923-4EC8-9783-A3805A4C69F4}" destId="{3842360C-AFDE-4307-8683-74F23671DDA2}" srcOrd="3" destOrd="0" parTransId="{295C6C9D-5B37-44EF-9E9A-3CCF0D4AA90E}" sibTransId="{83297FE7-A474-42C6-AD31-92E8348F1053}"/>
    <dgm:cxn modelId="{41D95CB4-F794-467D-91B8-A2B947E1CD62}" type="presOf" srcId="{B5D0B400-D30C-46A3-BBEA-636D35EEB829}" destId="{A0B2B3C8-C3D7-4583-A894-B2618F4E7C67}" srcOrd="0" destOrd="0" presId="urn:microsoft.com/office/officeart/2005/8/layout/default"/>
    <dgm:cxn modelId="{EC27DE60-07F4-4565-BA59-27D3DD5C20E9}" srcId="{A8E0BD73-D923-4EC8-9783-A3805A4C69F4}" destId="{0D4E5015-E19A-4B88-B8EE-30CE352B2546}" srcOrd="5" destOrd="0" parTransId="{79458D0A-6D96-4636-8EEA-05049B9D878F}" sibTransId="{FB0FD981-315C-4CB8-8FF1-AB49FF255793}"/>
    <dgm:cxn modelId="{E7F948C2-FA24-4C64-8DCE-4DA608E101D2}" srcId="{A8E0BD73-D923-4EC8-9783-A3805A4C69F4}" destId="{B5D0B400-D30C-46A3-BBEA-636D35EEB829}" srcOrd="4" destOrd="0" parTransId="{3DA6B12B-2AE9-45B0-8789-5E2DB7D60800}" sibTransId="{CB9F455A-A5C1-4940-A794-ACE1B8D45931}"/>
    <dgm:cxn modelId="{22998DEB-749F-4952-8726-939F90301FDF}" type="presOf" srcId="{53271F7F-305D-45BD-92BC-ED5FA650B83B}" destId="{B54A9420-FC0D-4DE7-A572-D660688EA13F}" srcOrd="0" destOrd="0" presId="urn:microsoft.com/office/officeart/2005/8/layout/default"/>
    <dgm:cxn modelId="{389B1241-D75F-4EA5-84DB-0C5EBF19BCF9}" srcId="{A8E0BD73-D923-4EC8-9783-A3805A4C69F4}" destId="{53271F7F-305D-45BD-92BC-ED5FA650B83B}" srcOrd="2" destOrd="0" parTransId="{EFFF1C4F-F616-45B0-96E2-69F8F2D930A9}" sibTransId="{CE77190C-CFBE-4F99-AEA3-1BB1EDCA1BEF}"/>
    <dgm:cxn modelId="{41136B70-7C12-4243-A328-9215DECB21D1}" srcId="{A8E0BD73-D923-4EC8-9783-A3805A4C69F4}" destId="{14580AAA-A37D-47EB-A3AE-F6F6CC56F5B8}" srcOrd="1" destOrd="0" parTransId="{9D20347E-06E8-4598-B929-906BA08F307A}" sibTransId="{4392C670-C683-4AE7-B195-CF8B7C7C75B2}"/>
    <dgm:cxn modelId="{923A9F83-5AD2-485E-8006-0A0E47985E02}" type="presOf" srcId="{3842360C-AFDE-4307-8683-74F23671DDA2}" destId="{4008ED53-7242-4848-A020-E4E2CCBCC6A1}" srcOrd="0" destOrd="0" presId="urn:microsoft.com/office/officeart/2005/8/layout/default"/>
    <dgm:cxn modelId="{ED4DDF6C-BD32-449D-8C69-78E6306D52FE}" type="presOf" srcId="{14580AAA-A37D-47EB-A3AE-F6F6CC56F5B8}" destId="{0C37DB7B-BDEB-4716-B6AC-F9C1E139FBE5}" srcOrd="0" destOrd="0" presId="urn:microsoft.com/office/officeart/2005/8/layout/default"/>
    <dgm:cxn modelId="{488607A0-B0A5-4605-A7D7-311A1592AFF1}" type="presParOf" srcId="{EC6B480A-321D-4E4A-A74A-50242BDA3F20}" destId="{F8148FFC-FEE5-4757-BF46-6481E26C23E3}" srcOrd="0" destOrd="0" presId="urn:microsoft.com/office/officeart/2005/8/layout/default"/>
    <dgm:cxn modelId="{6670285E-58B4-4F12-B5CD-9CFB43B18FC1}" type="presParOf" srcId="{EC6B480A-321D-4E4A-A74A-50242BDA3F20}" destId="{887EEED8-7057-4AC5-BD5F-D55E8175196D}" srcOrd="1" destOrd="0" presId="urn:microsoft.com/office/officeart/2005/8/layout/default"/>
    <dgm:cxn modelId="{3ED0187C-BECE-4A70-BE9D-2F6F17A8CA80}" type="presParOf" srcId="{EC6B480A-321D-4E4A-A74A-50242BDA3F20}" destId="{0C37DB7B-BDEB-4716-B6AC-F9C1E139FBE5}" srcOrd="2" destOrd="0" presId="urn:microsoft.com/office/officeart/2005/8/layout/default"/>
    <dgm:cxn modelId="{6740D347-5D0E-4EE4-AF95-0B2F1F9AE9EE}" type="presParOf" srcId="{EC6B480A-321D-4E4A-A74A-50242BDA3F20}" destId="{8554F2C7-C9E1-4C18-9B3B-F6D17C4AE4AA}" srcOrd="3" destOrd="0" presId="urn:microsoft.com/office/officeart/2005/8/layout/default"/>
    <dgm:cxn modelId="{3412FF40-134A-4E25-9231-3A0ACAD5C793}" type="presParOf" srcId="{EC6B480A-321D-4E4A-A74A-50242BDA3F20}" destId="{B54A9420-FC0D-4DE7-A572-D660688EA13F}" srcOrd="4" destOrd="0" presId="urn:microsoft.com/office/officeart/2005/8/layout/default"/>
    <dgm:cxn modelId="{1DE71C57-A197-4DD0-8546-71AAEF874664}" type="presParOf" srcId="{EC6B480A-321D-4E4A-A74A-50242BDA3F20}" destId="{8E0D887D-97FB-4057-A08A-D32048A6B9A2}" srcOrd="5" destOrd="0" presId="urn:microsoft.com/office/officeart/2005/8/layout/default"/>
    <dgm:cxn modelId="{EE8267F1-1E53-4567-BEA9-AE3438008BF7}" type="presParOf" srcId="{EC6B480A-321D-4E4A-A74A-50242BDA3F20}" destId="{4008ED53-7242-4848-A020-E4E2CCBCC6A1}" srcOrd="6" destOrd="0" presId="urn:microsoft.com/office/officeart/2005/8/layout/default"/>
    <dgm:cxn modelId="{E470A420-C9C8-482C-B887-C5064CDC957C}" type="presParOf" srcId="{EC6B480A-321D-4E4A-A74A-50242BDA3F20}" destId="{61226E99-9DD1-4E6A-8E54-C1EE1CAB1780}" srcOrd="7" destOrd="0" presId="urn:microsoft.com/office/officeart/2005/8/layout/default"/>
    <dgm:cxn modelId="{F9C6DAFE-1986-4821-A283-F4EE2DDEE890}" type="presParOf" srcId="{EC6B480A-321D-4E4A-A74A-50242BDA3F20}" destId="{A0B2B3C8-C3D7-4583-A894-B2618F4E7C67}" srcOrd="8" destOrd="0" presId="urn:microsoft.com/office/officeart/2005/8/layout/default"/>
    <dgm:cxn modelId="{76B73D0D-CCCD-447A-81D4-632CE85FCF0B}" type="presParOf" srcId="{EC6B480A-321D-4E4A-A74A-50242BDA3F20}" destId="{7E0DED9F-7E21-4F54-B2DD-6EB136AAA7CE}" srcOrd="9" destOrd="0" presId="urn:microsoft.com/office/officeart/2005/8/layout/default"/>
    <dgm:cxn modelId="{33C08C40-189E-48AB-A4BB-73F26EF7E749}" type="presParOf" srcId="{EC6B480A-321D-4E4A-A74A-50242BDA3F20}" destId="{7A9808FA-D3A9-4E26-8210-AE745FAA2E8A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C7393D-04A3-47B8-A13F-99ED4D4C16A9}" type="doc">
      <dgm:prSet loTypeId="urn:microsoft.com/office/officeart/2005/8/layout/defaul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259205E-9D9C-4075-9F89-4FFDB988FF9A}">
      <dgm:prSet phldrT="[Text]" custT="1"/>
      <dgm:spPr/>
      <dgm:t>
        <a:bodyPr/>
        <a:lstStyle/>
        <a:p>
          <a:r>
            <a:rPr lang="en-US" sz="2700" b="1" dirty="0" smtClean="0"/>
            <a:t>52,494</a:t>
          </a:r>
          <a:endParaRPr lang="en-US" sz="2700" b="1" dirty="0"/>
        </a:p>
        <a:p>
          <a:r>
            <a:rPr lang="en-US" sz="2000" dirty="0"/>
            <a:t>Total cases</a:t>
          </a:r>
        </a:p>
      </dgm:t>
    </dgm:pt>
    <dgm:pt modelId="{69ED5B04-100F-4E82-890C-1A076E68C2E6}" type="parTrans" cxnId="{19091D5D-5667-4614-9352-831F5B5B2CA3}">
      <dgm:prSet/>
      <dgm:spPr/>
      <dgm:t>
        <a:bodyPr/>
        <a:lstStyle/>
        <a:p>
          <a:endParaRPr lang="en-US"/>
        </a:p>
      </dgm:t>
    </dgm:pt>
    <dgm:pt modelId="{AA34EF5B-B1AF-470E-9E0A-ADFB97131578}" type="sibTrans" cxnId="{19091D5D-5667-4614-9352-831F5B5B2CA3}">
      <dgm:prSet/>
      <dgm:spPr/>
      <dgm:t>
        <a:bodyPr/>
        <a:lstStyle/>
        <a:p>
          <a:endParaRPr lang="en-US"/>
        </a:p>
      </dgm:t>
    </dgm:pt>
    <dgm:pt modelId="{13A689AA-449B-4ED4-B0D9-7143D41C2463}">
      <dgm:prSet phldrT="[Text]" custT="1"/>
      <dgm:spPr/>
      <dgm:t>
        <a:bodyPr/>
        <a:lstStyle/>
        <a:p>
          <a:endParaRPr lang="en-US" sz="2700" b="1" dirty="0"/>
        </a:p>
        <a:p>
          <a:r>
            <a:rPr lang="en-US" sz="2700" b="1" dirty="0" smtClean="0">
              <a:latin typeface="Arial"/>
            </a:rPr>
            <a:t>50,991</a:t>
          </a:r>
          <a:endParaRPr lang="en-US" sz="2700" b="1" dirty="0"/>
        </a:p>
        <a:p>
          <a:r>
            <a:rPr lang="en-US" sz="2000" dirty="0" smtClean="0"/>
            <a:t>Recoveries</a:t>
          </a:r>
          <a:endParaRPr lang="en-US" sz="2000" dirty="0"/>
        </a:p>
        <a:p>
          <a:r>
            <a:rPr lang="en-US" sz="2700" dirty="0"/>
            <a:t> </a:t>
          </a:r>
        </a:p>
      </dgm:t>
    </dgm:pt>
    <dgm:pt modelId="{8BF99B62-19E7-489B-8948-8A2EDAC75DE8}" type="parTrans" cxnId="{48F6D9D5-C36C-4CCF-B4F2-E48D0DCC0091}">
      <dgm:prSet/>
      <dgm:spPr/>
      <dgm:t>
        <a:bodyPr/>
        <a:lstStyle/>
        <a:p>
          <a:endParaRPr lang="en-US"/>
        </a:p>
      </dgm:t>
    </dgm:pt>
    <dgm:pt modelId="{745FC1C3-5AF5-42C4-9251-16CE5E349390}" type="sibTrans" cxnId="{48F6D9D5-C36C-4CCF-B4F2-E48D0DCC0091}">
      <dgm:prSet/>
      <dgm:spPr/>
      <dgm:t>
        <a:bodyPr/>
        <a:lstStyle/>
        <a:p>
          <a:endParaRPr lang="en-US"/>
        </a:p>
      </dgm:t>
    </dgm:pt>
    <dgm:pt modelId="{06D60F13-8065-4CF5-8910-6BFCBE251F65}">
      <dgm:prSet phldrT="[Text]" custT="1"/>
      <dgm:spPr/>
      <dgm:t>
        <a:bodyPr/>
        <a:lstStyle/>
        <a:p>
          <a:r>
            <a:rPr lang="en-US" sz="2700" b="1" dirty="0" smtClean="0"/>
            <a:t>2020</a:t>
          </a:r>
          <a:endParaRPr lang="en-US" sz="2700" b="1" dirty="0"/>
        </a:p>
        <a:p>
          <a:r>
            <a:rPr lang="en-US" sz="2000" dirty="0" smtClean="0"/>
            <a:t>Total active cases</a:t>
          </a:r>
          <a:endParaRPr lang="en-US" sz="2000" dirty="0"/>
        </a:p>
      </dgm:t>
    </dgm:pt>
    <dgm:pt modelId="{910C30BD-36A0-4074-AE4A-B6F79A92B1EF}" type="parTrans" cxnId="{F1F5E977-610C-46E9-A904-6364D4DFE9E5}">
      <dgm:prSet/>
      <dgm:spPr/>
      <dgm:t>
        <a:bodyPr/>
        <a:lstStyle/>
        <a:p>
          <a:endParaRPr lang="en-US"/>
        </a:p>
      </dgm:t>
    </dgm:pt>
    <dgm:pt modelId="{8A1C28E6-7395-4D89-9B80-5B4BDCE96D20}" type="sibTrans" cxnId="{F1F5E977-610C-46E9-A904-6364D4DFE9E5}">
      <dgm:prSet/>
      <dgm:spPr/>
      <dgm:t>
        <a:bodyPr/>
        <a:lstStyle/>
        <a:p>
          <a:endParaRPr lang="en-US"/>
        </a:p>
      </dgm:t>
    </dgm:pt>
    <dgm:pt modelId="{1E33CAD8-A806-4B9C-9279-273104F2ACA8}">
      <dgm:prSet phldrT="[Text]" custT="1"/>
      <dgm:spPr/>
      <dgm:t>
        <a:bodyPr/>
        <a:lstStyle/>
        <a:p>
          <a:r>
            <a:rPr lang="en-US" sz="2700" b="1" dirty="0" smtClean="0"/>
            <a:t>1.3%</a:t>
          </a:r>
          <a:endParaRPr lang="en-US" sz="2700" b="1" dirty="0"/>
        </a:p>
        <a:p>
          <a:r>
            <a:rPr lang="en-US" sz="2000" dirty="0" smtClean="0"/>
            <a:t>Test positivity rate</a:t>
          </a:r>
          <a:endParaRPr lang="en-US" sz="3200" dirty="0"/>
        </a:p>
      </dgm:t>
    </dgm:pt>
    <dgm:pt modelId="{E173CBE2-C041-4CDC-AD42-9E009EB33B83}" type="parTrans" cxnId="{0AF2C159-3B20-4023-B412-C919FE9A7384}">
      <dgm:prSet/>
      <dgm:spPr/>
      <dgm:t>
        <a:bodyPr/>
        <a:lstStyle/>
        <a:p>
          <a:endParaRPr lang="en-US"/>
        </a:p>
      </dgm:t>
    </dgm:pt>
    <dgm:pt modelId="{F6B0A7A4-8D8B-46E5-8BDB-ECBA4937125A}" type="sibTrans" cxnId="{0AF2C159-3B20-4023-B412-C919FE9A7384}">
      <dgm:prSet/>
      <dgm:spPr/>
      <dgm:t>
        <a:bodyPr/>
        <a:lstStyle/>
        <a:p>
          <a:endParaRPr lang="en-US"/>
        </a:p>
      </dgm:t>
    </dgm:pt>
    <dgm:pt modelId="{120B5F56-5280-4912-9727-1452AE90E216}">
      <dgm:prSet custT="1"/>
      <dgm:spPr/>
      <dgm:t>
        <a:bodyPr/>
        <a:lstStyle/>
        <a:p>
          <a:r>
            <a:rPr lang="en-US" sz="2700" b="1" dirty="0" smtClean="0"/>
            <a:t>696</a:t>
          </a:r>
          <a:endParaRPr lang="en-US" sz="2700" b="1" dirty="0"/>
        </a:p>
        <a:p>
          <a:r>
            <a:rPr lang="en-US" sz="2000" dirty="0"/>
            <a:t>Total deaths</a:t>
          </a:r>
        </a:p>
      </dgm:t>
    </dgm:pt>
    <dgm:pt modelId="{A7D14B53-EF03-4DE7-9F69-0DB1B1B0F85D}" type="parTrans" cxnId="{4F5249FC-ACE3-43A8-B291-CE0529FE000D}">
      <dgm:prSet/>
      <dgm:spPr/>
      <dgm:t>
        <a:bodyPr/>
        <a:lstStyle/>
        <a:p>
          <a:endParaRPr lang="en-US"/>
        </a:p>
      </dgm:t>
    </dgm:pt>
    <dgm:pt modelId="{07A2298B-2658-43A5-A6C1-778D5B943C1F}" type="sibTrans" cxnId="{4F5249FC-ACE3-43A8-B291-CE0529FE000D}">
      <dgm:prSet/>
      <dgm:spPr/>
      <dgm:t>
        <a:bodyPr/>
        <a:lstStyle/>
        <a:p>
          <a:endParaRPr lang="en-US"/>
        </a:p>
      </dgm:t>
    </dgm:pt>
    <dgm:pt modelId="{55D3AE17-E19D-4E5A-87B4-988CAE6CC4EB}">
      <dgm:prSet custT="1"/>
      <dgm:spPr/>
      <dgm:t>
        <a:bodyPr/>
        <a:lstStyle/>
        <a:p>
          <a:r>
            <a:rPr lang="en-US" sz="2700" b="1" dirty="0" smtClean="0"/>
            <a:t>459,815</a:t>
          </a:r>
          <a:r>
            <a:rPr lang="en-US" sz="2000" dirty="0" smtClean="0"/>
            <a:t> </a:t>
          </a:r>
          <a:endParaRPr lang="en-US" sz="2000" dirty="0"/>
        </a:p>
        <a:p>
          <a:r>
            <a:rPr lang="en-US" sz="2000" dirty="0" smtClean="0"/>
            <a:t>Total tests</a:t>
          </a:r>
          <a:endParaRPr lang="en-US" sz="2000" dirty="0"/>
        </a:p>
      </dgm:t>
    </dgm:pt>
    <dgm:pt modelId="{AAD742AB-9C7C-44F0-A43D-A5A02AF6D2FA}" type="parTrans" cxnId="{E6329341-9FD3-495E-91DF-6A49D50284E1}">
      <dgm:prSet/>
      <dgm:spPr/>
      <dgm:t>
        <a:bodyPr/>
        <a:lstStyle/>
        <a:p>
          <a:endParaRPr lang="en-US"/>
        </a:p>
      </dgm:t>
    </dgm:pt>
    <dgm:pt modelId="{719CF4EE-3635-41E7-BAB1-BA9EE267DFAC}" type="sibTrans" cxnId="{E6329341-9FD3-495E-91DF-6A49D50284E1}">
      <dgm:prSet/>
      <dgm:spPr/>
      <dgm:t>
        <a:bodyPr/>
        <a:lstStyle/>
        <a:p>
          <a:endParaRPr lang="en-US"/>
        </a:p>
      </dgm:t>
    </dgm:pt>
    <dgm:pt modelId="{BBCBC93D-CB87-40FA-B215-0DB9C813352F}" type="pres">
      <dgm:prSet presAssocID="{1AC7393D-04A3-47B8-A13F-99ED4D4C16A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F78FAD-B601-4516-A412-1ED5816244B5}" type="pres">
      <dgm:prSet presAssocID="{7259205E-9D9C-4075-9F89-4FFDB988FF9A}" presName="node" presStyleLbl="node1" presStyleIdx="0" presStyleCnt="6" custLinFactNeighborX="-5905" custLinFactNeighborY="4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341AE0-A14A-4C33-BAD0-15BC7A7B1515}" type="pres">
      <dgm:prSet presAssocID="{AA34EF5B-B1AF-470E-9E0A-ADFB97131578}" presName="sibTrans" presStyleCnt="0"/>
      <dgm:spPr/>
      <dgm:t>
        <a:bodyPr/>
        <a:lstStyle/>
        <a:p>
          <a:endParaRPr lang="en-US"/>
        </a:p>
      </dgm:t>
    </dgm:pt>
    <dgm:pt modelId="{1673E04C-5F38-4716-80CF-A6C9B52E255F}" type="pres">
      <dgm:prSet presAssocID="{120B5F56-5280-4912-9727-1452AE90E216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3AAC54-28B9-4CDD-8F74-5D8CC2CE07E1}" type="pres">
      <dgm:prSet presAssocID="{07A2298B-2658-43A5-A6C1-778D5B943C1F}" presName="sibTrans" presStyleCnt="0"/>
      <dgm:spPr/>
      <dgm:t>
        <a:bodyPr/>
        <a:lstStyle/>
        <a:p>
          <a:endParaRPr lang="en-US"/>
        </a:p>
      </dgm:t>
    </dgm:pt>
    <dgm:pt modelId="{4246DEAF-6CB4-470F-8185-5476AF1665D3}" type="pres">
      <dgm:prSet presAssocID="{13A689AA-449B-4ED4-B0D9-7143D41C246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6CCEB0-F1DF-46E8-B220-80286A77D93A}" type="pres">
      <dgm:prSet presAssocID="{745FC1C3-5AF5-42C4-9251-16CE5E349390}" presName="sibTrans" presStyleCnt="0"/>
      <dgm:spPr/>
      <dgm:t>
        <a:bodyPr/>
        <a:lstStyle/>
        <a:p>
          <a:endParaRPr lang="en-US"/>
        </a:p>
      </dgm:t>
    </dgm:pt>
    <dgm:pt modelId="{1C2E3D65-2AE7-4576-9230-8A899D1E3A7E}" type="pres">
      <dgm:prSet presAssocID="{06D60F13-8065-4CF5-8910-6BFCBE251F6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C53C63-A0B3-4E3A-BC5E-21099A7099CC}" type="pres">
      <dgm:prSet presAssocID="{8A1C28E6-7395-4D89-9B80-5B4BDCE96D20}" presName="sibTrans" presStyleCnt="0"/>
      <dgm:spPr/>
      <dgm:t>
        <a:bodyPr/>
        <a:lstStyle/>
        <a:p>
          <a:endParaRPr lang="en-US"/>
        </a:p>
      </dgm:t>
    </dgm:pt>
    <dgm:pt modelId="{7047FE43-F9C1-4F3E-8146-C3DDD74473F4}" type="pres">
      <dgm:prSet presAssocID="{55D3AE17-E19D-4E5A-87B4-988CAE6CC4EB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ED4791-09C4-4D08-BF28-B3E536838774}" type="pres">
      <dgm:prSet presAssocID="{719CF4EE-3635-41E7-BAB1-BA9EE267DFAC}" presName="sibTrans" presStyleCnt="0"/>
      <dgm:spPr/>
      <dgm:t>
        <a:bodyPr/>
        <a:lstStyle/>
        <a:p>
          <a:endParaRPr lang="en-US"/>
        </a:p>
      </dgm:t>
    </dgm:pt>
    <dgm:pt modelId="{68D51F05-B30C-4A68-B554-5BD0BFF4A6DA}" type="pres">
      <dgm:prSet presAssocID="{1E33CAD8-A806-4B9C-9279-273104F2ACA8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091D5D-5667-4614-9352-831F5B5B2CA3}" srcId="{1AC7393D-04A3-47B8-A13F-99ED4D4C16A9}" destId="{7259205E-9D9C-4075-9F89-4FFDB988FF9A}" srcOrd="0" destOrd="0" parTransId="{69ED5B04-100F-4E82-890C-1A076E68C2E6}" sibTransId="{AA34EF5B-B1AF-470E-9E0A-ADFB97131578}"/>
    <dgm:cxn modelId="{F8DC9377-317F-4BDA-BF27-62B7C8E4EFFE}" type="presOf" srcId="{1E33CAD8-A806-4B9C-9279-273104F2ACA8}" destId="{68D51F05-B30C-4A68-B554-5BD0BFF4A6DA}" srcOrd="0" destOrd="0" presId="urn:microsoft.com/office/officeart/2005/8/layout/default"/>
    <dgm:cxn modelId="{48F6D9D5-C36C-4CCF-B4F2-E48D0DCC0091}" srcId="{1AC7393D-04A3-47B8-A13F-99ED4D4C16A9}" destId="{13A689AA-449B-4ED4-B0D9-7143D41C2463}" srcOrd="2" destOrd="0" parTransId="{8BF99B62-19E7-489B-8948-8A2EDAC75DE8}" sibTransId="{745FC1C3-5AF5-42C4-9251-16CE5E349390}"/>
    <dgm:cxn modelId="{4F5249FC-ACE3-43A8-B291-CE0529FE000D}" srcId="{1AC7393D-04A3-47B8-A13F-99ED4D4C16A9}" destId="{120B5F56-5280-4912-9727-1452AE90E216}" srcOrd="1" destOrd="0" parTransId="{A7D14B53-EF03-4DE7-9F69-0DB1B1B0F85D}" sibTransId="{07A2298B-2658-43A5-A6C1-778D5B943C1F}"/>
    <dgm:cxn modelId="{E6329341-9FD3-495E-91DF-6A49D50284E1}" srcId="{1AC7393D-04A3-47B8-A13F-99ED4D4C16A9}" destId="{55D3AE17-E19D-4E5A-87B4-988CAE6CC4EB}" srcOrd="4" destOrd="0" parTransId="{AAD742AB-9C7C-44F0-A43D-A5A02AF6D2FA}" sibTransId="{719CF4EE-3635-41E7-BAB1-BA9EE267DFAC}"/>
    <dgm:cxn modelId="{70BF092C-4806-4261-B47F-D88CD6CEC78C}" type="presOf" srcId="{06D60F13-8065-4CF5-8910-6BFCBE251F65}" destId="{1C2E3D65-2AE7-4576-9230-8A899D1E3A7E}" srcOrd="0" destOrd="0" presId="urn:microsoft.com/office/officeart/2005/8/layout/default"/>
    <dgm:cxn modelId="{F699C9C6-12B6-49BC-8C19-D1B222C99B71}" type="presOf" srcId="{55D3AE17-E19D-4E5A-87B4-988CAE6CC4EB}" destId="{7047FE43-F9C1-4F3E-8146-C3DDD74473F4}" srcOrd="0" destOrd="0" presId="urn:microsoft.com/office/officeart/2005/8/layout/default"/>
    <dgm:cxn modelId="{0AF2C159-3B20-4023-B412-C919FE9A7384}" srcId="{1AC7393D-04A3-47B8-A13F-99ED4D4C16A9}" destId="{1E33CAD8-A806-4B9C-9279-273104F2ACA8}" srcOrd="5" destOrd="0" parTransId="{E173CBE2-C041-4CDC-AD42-9E009EB33B83}" sibTransId="{F6B0A7A4-8D8B-46E5-8BDB-ECBA4937125A}"/>
    <dgm:cxn modelId="{60D82388-15C1-46BE-911E-226390CF1AF2}" type="presOf" srcId="{7259205E-9D9C-4075-9F89-4FFDB988FF9A}" destId="{F4F78FAD-B601-4516-A412-1ED5816244B5}" srcOrd="0" destOrd="0" presId="urn:microsoft.com/office/officeart/2005/8/layout/default"/>
    <dgm:cxn modelId="{B0BA0542-EC7F-4A25-8839-C2406EA319F9}" type="presOf" srcId="{120B5F56-5280-4912-9727-1452AE90E216}" destId="{1673E04C-5F38-4716-80CF-A6C9B52E255F}" srcOrd="0" destOrd="0" presId="urn:microsoft.com/office/officeart/2005/8/layout/default"/>
    <dgm:cxn modelId="{A1310540-FBAB-4C67-B8C1-CF758AC0E870}" type="presOf" srcId="{1AC7393D-04A3-47B8-A13F-99ED4D4C16A9}" destId="{BBCBC93D-CB87-40FA-B215-0DB9C813352F}" srcOrd="0" destOrd="0" presId="urn:microsoft.com/office/officeart/2005/8/layout/default"/>
    <dgm:cxn modelId="{F1F5E977-610C-46E9-A904-6364D4DFE9E5}" srcId="{1AC7393D-04A3-47B8-A13F-99ED4D4C16A9}" destId="{06D60F13-8065-4CF5-8910-6BFCBE251F65}" srcOrd="3" destOrd="0" parTransId="{910C30BD-36A0-4074-AE4A-B6F79A92B1EF}" sibTransId="{8A1C28E6-7395-4D89-9B80-5B4BDCE96D20}"/>
    <dgm:cxn modelId="{DE548065-1333-4A97-95E5-82EBC7467855}" type="presOf" srcId="{13A689AA-449B-4ED4-B0D9-7143D41C2463}" destId="{4246DEAF-6CB4-470F-8185-5476AF1665D3}" srcOrd="0" destOrd="0" presId="urn:microsoft.com/office/officeart/2005/8/layout/default"/>
    <dgm:cxn modelId="{A11DF759-1293-41A7-BCA4-765EAE979D79}" type="presParOf" srcId="{BBCBC93D-CB87-40FA-B215-0DB9C813352F}" destId="{F4F78FAD-B601-4516-A412-1ED5816244B5}" srcOrd="0" destOrd="0" presId="urn:microsoft.com/office/officeart/2005/8/layout/default"/>
    <dgm:cxn modelId="{F0C35DA3-1EC3-4412-8416-6A790BF3C862}" type="presParOf" srcId="{BBCBC93D-CB87-40FA-B215-0DB9C813352F}" destId="{87341AE0-A14A-4C33-BAD0-15BC7A7B1515}" srcOrd="1" destOrd="0" presId="urn:microsoft.com/office/officeart/2005/8/layout/default"/>
    <dgm:cxn modelId="{93945FE6-6E0D-47EF-8907-1574E04E6B20}" type="presParOf" srcId="{BBCBC93D-CB87-40FA-B215-0DB9C813352F}" destId="{1673E04C-5F38-4716-80CF-A6C9B52E255F}" srcOrd="2" destOrd="0" presId="urn:microsoft.com/office/officeart/2005/8/layout/default"/>
    <dgm:cxn modelId="{08957938-BF50-417C-B205-0E132C8E36AB}" type="presParOf" srcId="{BBCBC93D-CB87-40FA-B215-0DB9C813352F}" destId="{3C3AAC54-28B9-4CDD-8F74-5D8CC2CE07E1}" srcOrd="3" destOrd="0" presId="urn:microsoft.com/office/officeart/2005/8/layout/default"/>
    <dgm:cxn modelId="{789C474E-FE18-4123-8B57-E5319A952AA3}" type="presParOf" srcId="{BBCBC93D-CB87-40FA-B215-0DB9C813352F}" destId="{4246DEAF-6CB4-470F-8185-5476AF1665D3}" srcOrd="4" destOrd="0" presId="urn:microsoft.com/office/officeart/2005/8/layout/default"/>
    <dgm:cxn modelId="{4CDF78F9-CBA8-4107-AE60-57C9BD751D25}" type="presParOf" srcId="{BBCBC93D-CB87-40FA-B215-0DB9C813352F}" destId="{026CCEB0-F1DF-46E8-B220-80286A77D93A}" srcOrd="5" destOrd="0" presId="urn:microsoft.com/office/officeart/2005/8/layout/default"/>
    <dgm:cxn modelId="{A74E933A-508E-4707-817D-1C9C091453AD}" type="presParOf" srcId="{BBCBC93D-CB87-40FA-B215-0DB9C813352F}" destId="{1C2E3D65-2AE7-4576-9230-8A899D1E3A7E}" srcOrd="6" destOrd="0" presId="urn:microsoft.com/office/officeart/2005/8/layout/default"/>
    <dgm:cxn modelId="{5E894D3B-1367-4FAE-8395-7B73FA1252B7}" type="presParOf" srcId="{BBCBC93D-CB87-40FA-B215-0DB9C813352F}" destId="{0AC53C63-A0B3-4E3A-BC5E-21099A7099CC}" srcOrd="7" destOrd="0" presId="urn:microsoft.com/office/officeart/2005/8/layout/default"/>
    <dgm:cxn modelId="{DC9DE902-28F7-4E88-96D9-07192B07B71B}" type="presParOf" srcId="{BBCBC93D-CB87-40FA-B215-0DB9C813352F}" destId="{7047FE43-F9C1-4F3E-8146-C3DDD74473F4}" srcOrd="8" destOrd="0" presId="urn:microsoft.com/office/officeart/2005/8/layout/default"/>
    <dgm:cxn modelId="{105B3D40-9B96-4E58-AF40-D87A911004AC}" type="presParOf" srcId="{BBCBC93D-CB87-40FA-B215-0DB9C813352F}" destId="{54ED4791-09C4-4D08-BF28-B3E536838774}" srcOrd="9" destOrd="0" presId="urn:microsoft.com/office/officeart/2005/8/layout/default"/>
    <dgm:cxn modelId="{35849ED6-5A73-4804-9B8B-ECDA22857E59}" type="presParOf" srcId="{BBCBC93D-CB87-40FA-B215-0DB9C813352F}" destId="{68D51F05-B30C-4A68-B554-5BD0BFF4A6DA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148FFC-FEE5-4757-BF46-6481E26C23E3}">
      <dsp:nvSpPr>
        <dsp:cNvPr id="0" name=""/>
        <dsp:cNvSpPr/>
      </dsp:nvSpPr>
      <dsp:spPr>
        <a:xfrm>
          <a:off x="0" y="539993"/>
          <a:ext cx="2245178" cy="134710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Total cases  260,259,160  </a:t>
          </a:r>
          <a:endParaRPr lang="en-US" sz="2000" kern="1200" dirty="0"/>
        </a:p>
      </dsp:txBody>
      <dsp:txXfrm>
        <a:off x="0" y="539993"/>
        <a:ext cx="2245178" cy="1347107"/>
      </dsp:txXfrm>
    </dsp:sp>
    <dsp:sp modelId="{0C37DB7B-BDEB-4716-B6AC-F9C1E139FBE5}">
      <dsp:nvSpPr>
        <dsp:cNvPr id="0" name=""/>
        <dsp:cNvSpPr/>
      </dsp:nvSpPr>
      <dsp:spPr>
        <a:xfrm>
          <a:off x="0" y="2684466"/>
          <a:ext cx="2245178" cy="1347107"/>
        </a:xfrm>
        <a:prstGeom prst="rect">
          <a:avLst/>
        </a:prstGeom>
        <a:gradFill rotWithShape="0">
          <a:gsLst>
            <a:gs pos="0">
              <a:schemeClr val="accent5">
                <a:hueOff val="-1986775"/>
                <a:satOff val="7962"/>
                <a:lumOff val="1726"/>
                <a:alphaOff val="0"/>
                <a:tint val="50000"/>
                <a:satMod val="300000"/>
              </a:schemeClr>
            </a:gs>
            <a:gs pos="35000">
              <a:schemeClr val="accent5">
                <a:hueOff val="-1986775"/>
                <a:satOff val="7962"/>
                <a:lumOff val="1726"/>
                <a:alphaOff val="0"/>
                <a:tint val="37000"/>
                <a:satMod val="300000"/>
              </a:schemeClr>
            </a:gs>
            <a:gs pos="100000">
              <a:schemeClr val="accent5">
                <a:hueOff val="-1986775"/>
                <a:satOff val="7962"/>
                <a:lumOff val="172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Total cases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380,226</a:t>
          </a:r>
          <a:endParaRPr lang="en-US" sz="2000" kern="1200" dirty="0"/>
        </a:p>
      </dsp:txBody>
      <dsp:txXfrm>
        <a:off x="0" y="2684466"/>
        <a:ext cx="2245178" cy="1347107"/>
      </dsp:txXfrm>
    </dsp:sp>
    <dsp:sp modelId="{B54A9420-FC0D-4DE7-A572-D660688EA13F}">
      <dsp:nvSpPr>
        <dsp:cNvPr id="0" name=""/>
        <dsp:cNvSpPr/>
      </dsp:nvSpPr>
      <dsp:spPr>
        <a:xfrm>
          <a:off x="2446189" y="533231"/>
          <a:ext cx="2245178" cy="1347107"/>
        </a:xfrm>
        <a:prstGeom prst="rect">
          <a:avLst/>
        </a:prstGeom>
        <a:gradFill rotWithShape="0">
          <a:gsLst>
            <a:gs pos="0">
              <a:schemeClr val="accent5">
                <a:hueOff val="-3973551"/>
                <a:satOff val="15924"/>
                <a:lumOff val="3451"/>
                <a:alphaOff val="0"/>
                <a:tint val="50000"/>
                <a:satMod val="300000"/>
              </a:schemeClr>
            </a:gs>
            <a:gs pos="35000">
              <a:schemeClr val="accent5">
                <a:hueOff val="-3973551"/>
                <a:satOff val="15924"/>
                <a:lumOff val="3451"/>
                <a:alphaOff val="0"/>
                <a:tint val="37000"/>
                <a:satMod val="300000"/>
              </a:schemeClr>
            </a:gs>
            <a:gs pos="100000">
              <a:schemeClr val="accent5">
                <a:hueOff val="-3973551"/>
                <a:satOff val="15924"/>
                <a:lumOff val="345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Total recoveries 235,228,702 (98%) </a:t>
          </a:r>
          <a:endParaRPr lang="en-US" sz="2000" kern="1200" dirty="0"/>
        </a:p>
      </dsp:txBody>
      <dsp:txXfrm>
        <a:off x="2446189" y="533231"/>
        <a:ext cx="2245178" cy="1347107"/>
      </dsp:txXfrm>
    </dsp:sp>
    <dsp:sp modelId="{4008ED53-7242-4848-A020-E4E2CCBCC6A1}">
      <dsp:nvSpPr>
        <dsp:cNvPr id="0" name=""/>
        <dsp:cNvSpPr/>
      </dsp:nvSpPr>
      <dsp:spPr>
        <a:xfrm>
          <a:off x="4939392" y="533226"/>
          <a:ext cx="2245178" cy="1347107"/>
        </a:xfrm>
        <a:prstGeom prst="rect">
          <a:avLst/>
        </a:prstGeom>
        <a:gradFill rotWithShape="0">
          <a:gsLst>
            <a:gs pos="0">
              <a:schemeClr val="accent5">
                <a:hueOff val="-5960326"/>
                <a:satOff val="23887"/>
                <a:lumOff val="5177"/>
                <a:alphaOff val="0"/>
                <a:tint val="50000"/>
                <a:satMod val="300000"/>
              </a:schemeClr>
            </a:gs>
            <a:gs pos="35000">
              <a:schemeClr val="accent5">
                <a:hueOff val="-5960326"/>
                <a:satOff val="23887"/>
                <a:lumOff val="5177"/>
                <a:alphaOff val="0"/>
                <a:tint val="37000"/>
                <a:satMod val="300000"/>
              </a:schemeClr>
            </a:gs>
            <a:gs pos="100000">
              <a:schemeClr val="accent5">
                <a:hueOff val="-5960326"/>
                <a:satOff val="23887"/>
                <a:lumOff val="517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Total deaths 5,198,464 (2%)  </a:t>
          </a:r>
          <a:endParaRPr lang="en-US" sz="2000" kern="1200" dirty="0"/>
        </a:p>
      </dsp:txBody>
      <dsp:txXfrm>
        <a:off x="4939392" y="533226"/>
        <a:ext cx="2245178" cy="1347107"/>
      </dsp:txXfrm>
    </dsp:sp>
    <dsp:sp modelId="{A0B2B3C8-C3D7-4583-A894-B2618F4E7C67}">
      <dsp:nvSpPr>
        <dsp:cNvPr id="0" name=""/>
        <dsp:cNvSpPr/>
      </dsp:nvSpPr>
      <dsp:spPr>
        <a:xfrm>
          <a:off x="2458807" y="2677659"/>
          <a:ext cx="2245178" cy="1347107"/>
        </a:xfrm>
        <a:prstGeom prst="rect">
          <a:avLst/>
        </a:prstGeom>
        <a:gradFill rotWithShape="0">
          <a:gsLst>
            <a:gs pos="0">
              <a:schemeClr val="accent5">
                <a:hueOff val="-7947101"/>
                <a:satOff val="31849"/>
                <a:lumOff val="6902"/>
                <a:alphaOff val="0"/>
                <a:tint val="50000"/>
                <a:satMod val="300000"/>
              </a:schemeClr>
            </a:gs>
            <a:gs pos="35000">
              <a:schemeClr val="accent5">
                <a:hueOff val="-7947101"/>
                <a:satOff val="31849"/>
                <a:lumOff val="6902"/>
                <a:alphaOff val="0"/>
                <a:tint val="37000"/>
                <a:satMod val="300000"/>
              </a:schemeClr>
            </a:gs>
            <a:gs pos="100000">
              <a:schemeClr val="accent5">
                <a:hueOff val="-7947101"/>
                <a:satOff val="31849"/>
                <a:lumOff val="690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Total recoveries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294,898 (78%)</a:t>
          </a:r>
          <a:endParaRPr lang="en-US" sz="2000" kern="1200" dirty="0"/>
        </a:p>
      </dsp:txBody>
      <dsp:txXfrm>
        <a:off x="2458807" y="2677659"/>
        <a:ext cx="2245178" cy="1347107"/>
      </dsp:txXfrm>
    </dsp:sp>
    <dsp:sp modelId="{7A9808FA-D3A9-4E26-8210-AE745FAA2E8A}">
      <dsp:nvSpPr>
        <dsp:cNvPr id="0" name=""/>
        <dsp:cNvSpPr/>
      </dsp:nvSpPr>
      <dsp:spPr>
        <a:xfrm>
          <a:off x="4939392" y="2688544"/>
          <a:ext cx="2245178" cy="1347107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Total deaths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4,441 (1.2%)</a:t>
          </a:r>
          <a:endParaRPr lang="en-US" sz="2000" kern="1200" dirty="0"/>
        </a:p>
      </dsp:txBody>
      <dsp:txXfrm>
        <a:off x="4939392" y="2688544"/>
        <a:ext cx="2245178" cy="13471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F78FAD-B601-4516-A412-1ED5816244B5}">
      <dsp:nvSpPr>
        <dsp:cNvPr id="0" name=""/>
        <dsp:cNvSpPr/>
      </dsp:nvSpPr>
      <dsp:spPr>
        <a:xfrm>
          <a:off x="0" y="760956"/>
          <a:ext cx="2580679" cy="154840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/>
            <a:t>52,494</a:t>
          </a:r>
          <a:endParaRPr lang="en-US" sz="2700" b="1" kern="1200" dirty="0"/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Total cases</a:t>
          </a:r>
        </a:p>
      </dsp:txBody>
      <dsp:txXfrm>
        <a:off x="0" y="760956"/>
        <a:ext cx="2580679" cy="1548407"/>
      </dsp:txXfrm>
    </dsp:sp>
    <dsp:sp modelId="{1673E04C-5F38-4716-80CF-A6C9B52E255F}">
      <dsp:nvSpPr>
        <dsp:cNvPr id="0" name=""/>
        <dsp:cNvSpPr/>
      </dsp:nvSpPr>
      <dsp:spPr>
        <a:xfrm>
          <a:off x="2838747" y="754608"/>
          <a:ext cx="2580679" cy="154840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/>
            <a:t>696</a:t>
          </a:r>
          <a:endParaRPr lang="en-US" sz="2700" b="1" kern="1200" dirty="0"/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Total deaths</a:t>
          </a:r>
        </a:p>
      </dsp:txBody>
      <dsp:txXfrm>
        <a:off x="2838747" y="754608"/>
        <a:ext cx="2580679" cy="1548407"/>
      </dsp:txXfrm>
    </dsp:sp>
    <dsp:sp modelId="{4246DEAF-6CB4-470F-8185-5476AF1665D3}">
      <dsp:nvSpPr>
        <dsp:cNvPr id="0" name=""/>
        <dsp:cNvSpPr/>
      </dsp:nvSpPr>
      <dsp:spPr>
        <a:xfrm>
          <a:off x="5677495" y="754608"/>
          <a:ext cx="2580679" cy="154840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b="1" kern="1200" dirty="0"/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>
              <a:latin typeface="Arial"/>
            </a:rPr>
            <a:t>50,991</a:t>
          </a:r>
          <a:endParaRPr lang="en-US" sz="2700" b="1" kern="1200" dirty="0"/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Recoveries</a:t>
          </a:r>
          <a:endParaRPr lang="en-US" sz="2000" kern="1200" dirty="0"/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/>
            <a:t> </a:t>
          </a:r>
        </a:p>
      </dsp:txBody>
      <dsp:txXfrm>
        <a:off x="5677495" y="754608"/>
        <a:ext cx="2580679" cy="1548407"/>
      </dsp:txXfrm>
    </dsp:sp>
    <dsp:sp modelId="{1C2E3D65-2AE7-4576-9230-8A899D1E3A7E}">
      <dsp:nvSpPr>
        <dsp:cNvPr id="0" name=""/>
        <dsp:cNvSpPr/>
      </dsp:nvSpPr>
      <dsp:spPr>
        <a:xfrm>
          <a:off x="0" y="2561083"/>
          <a:ext cx="2580679" cy="154840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/>
            <a:t>2020</a:t>
          </a:r>
          <a:endParaRPr lang="en-US" sz="2700" b="1" kern="1200" dirty="0"/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Total active cases</a:t>
          </a:r>
          <a:endParaRPr lang="en-US" sz="2000" kern="1200" dirty="0"/>
        </a:p>
      </dsp:txBody>
      <dsp:txXfrm>
        <a:off x="0" y="2561083"/>
        <a:ext cx="2580679" cy="1548407"/>
      </dsp:txXfrm>
    </dsp:sp>
    <dsp:sp modelId="{7047FE43-F9C1-4F3E-8146-C3DDD74473F4}">
      <dsp:nvSpPr>
        <dsp:cNvPr id="0" name=""/>
        <dsp:cNvSpPr/>
      </dsp:nvSpPr>
      <dsp:spPr>
        <a:xfrm>
          <a:off x="2838747" y="2561083"/>
          <a:ext cx="2580679" cy="154840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/>
            <a:t>459,815</a:t>
          </a:r>
          <a:r>
            <a:rPr lang="en-US" sz="2000" kern="1200" dirty="0" smtClean="0"/>
            <a:t> </a:t>
          </a:r>
          <a:endParaRPr lang="en-US" sz="2000" kern="1200" dirty="0"/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Total tests</a:t>
          </a:r>
          <a:endParaRPr lang="en-US" sz="2000" kern="1200" dirty="0"/>
        </a:p>
      </dsp:txBody>
      <dsp:txXfrm>
        <a:off x="2838747" y="2561083"/>
        <a:ext cx="2580679" cy="1548407"/>
      </dsp:txXfrm>
    </dsp:sp>
    <dsp:sp modelId="{68D51F05-B30C-4A68-B554-5BD0BFF4A6DA}">
      <dsp:nvSpPr>
        <dsp:cNvPr id="0" name=""/>
        <dsp:cNvSpPr/>
      </dsp:nvSpPr>
      <dsp:spPr>
        <a:xfrm>
          <a:off x="5677495" y="2561083"/>
          <a:ext cx="2580679" cy="154840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/>
            <a:t>1.3%</a:t>
          </a:r>
          <a:endParaRPr lang="en-US" sz="2700" b="1" kern="1200" dirty="0"/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Test positivity rate</a:t>
          </a:r>
          <a:endParaRPr lang="en-US" sz="3200" kern="1200" dirty="0"/>
        </a:p>
      </dsp:txBody>
      <dsp:txXfrm>
        <a:off x="5677495" y="2561083"/>
        <a:ext cx="2580679" cy="15484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578728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" name="Google Shape;3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i="1">
                <a:latin typeface="Calibri"/>
                <a:ea typeface="Calibri"/>
                <a:cs typeface="Calibri"/>
                <a:sym typeface="Calibri"/>
              </a:rPr>
              <a:t>This presentation is for internal use and is not for public consumption! The information contained within this presentation is strictly confidential.</a:t>
            </a:r>
            <a:endParaRPr/>
          </a:p>
        </p:txBody>
      </p:sp>
      <p:sp>
        <p:nvSpPr>
          <p:cNvPr id="39" name="Google Shape;39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39003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758108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764377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530338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569434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187705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628844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084532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07852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5" name="Google Shape;85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25992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3" name="Google Shape;113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0277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036525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6" name="Google Shape;166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87221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6" name="Google Shape;166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67017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0" name="Google Shape;350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51" name="Google Shape;351;p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22216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628628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46953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66019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86183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325331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926187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599706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563990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41421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49625" y="334963"/>
            <a:ext cx="2444750" cy="884237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5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5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5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5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18AA-41C4-4E6A-8AB8-95A916537558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27/11/2021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9B272-1D6D-4EB7-AEA3-5B6177058C9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303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18AA-41C4-4E6A-8AB8-95A916537558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27/11/2021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9B272-1D6D-4EB7-AEA3-5B6177058C9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755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18AA-41C4-4E6A-8AB8-95A916537558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27/11/2021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9B272-1D6D-4EB7-AEA3-5B6177058C9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157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18AA-41C4-4E6A-8AB8-95A916537558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27/11/2021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9B272-1D6D-4EB7-AEA3-5B6177058C9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68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18AA-41C4-4E6A-8AB8-95A916537558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27/11/2021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9B272-1D6D-4EB7-AEA3-5B6177058C9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849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7750" y="136525"/>
            <a:ext cx="1746250" cy="5953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" name="Google Shape;24;p55"/>
          <p:cNvCxnSpPr/>
          <p:nvPr/>
        </p:nvCxnSpPr>
        <p:spPr>
          <a:xfrm>
            <a:off x="457200" y="1341438"/>
            <a:ext cx="8229600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55"/>
          <p:cNvSpPr txBox="1">
            <a:spLocks noGrp="1"/>
          </p:cNvSpPr>
          <p:nvPr>
            <p:ph type="title"/>
          </p:nvPr>
        </p:nvSpPr>
        <p:spPr>
          <a:xfrm>
            <a:off x="858906" y="357041"/>
            <a:ext cx="6707088" cy="59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5"/>
          <p:cNvSpPr txBox="1">
            <a:spLocks noGrp="1"/>
          </p:cNvSpPr>
          <p:nvPr>
            <p:ph type="body" idx="1"/>
          </p:nvPr>
        </p:nvSpPr>
        <p:spPr>
          <a:xfrm>
            <a:off x="457200" y="1412778"/>
            <a:ext cx="8229600" cy="4713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5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5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9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18AA-41C4-4E6A-8AB8-95A916537558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27/11/2021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9B272-1D6D-4EB7-AEA3-5B6177058C9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186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18AA-41C4-4E6A-8AB8-95A916537558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27/11/2021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9B272-1D6D-4EB7-AEA3-5B6177058C9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927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18AA-41C4-4E6A-8AB8-95A916537558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27/11/2021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9B272-1D6D-4EB7-AEA3-5B6177058C9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495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18AA-41C4-4E6A-8AB8-95A916537558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27/11/2021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9B272-1D6D-4EB7-AEA3-5B6177058C9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966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18AA-41C4-4E6A-8AB8-95A916537558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27/11/2021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9B272-1D6D-4EB7-AEA3-5B6177058C9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731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18AA-41C4-4E6A-8AB8-95A916537558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27/11/2021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9B272-1D6D-4EB7-AEA3-5B6177058C9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507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5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5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5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DBCE18AA-41C4-4E6A-8AB8-95A916537558}" type="datetimeFigureOut">
              <a:rPr lang="en-AU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buClrTx/>
                <a:buFontTx/>
                <a:buNone/>
              </a:pPr>
              <a:t>27/11/2021</a:t>
            </a:fld>
            <a:endParaRPr lang="en-AU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AU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7EE9B272-1D6D-4EB7-AEA3-5B6177058C9C}" type="slidenum">
              <a:rPr lang="en-AU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buClrTx/>
                <a:buFontTx/>
                <a:buNone/>
              </a:pPr>
              <a:t>‹#›</a:t>
            </a:fld>
            <a:endParaRPr lang="en-AU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6066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10" Type="http://schemas.openxmlformats.org/officeDocument/2006/relationships/image" Target="../media/image22.png"/><Relationship Id="rId4" Type="http://schemas.openxmlformats.org/officeDocument/2006/relationships/image" Target="../media/image9.png"/><Relationship Id="rId9" Type="http://schemas.openxmlformats.org/officeDocument/2006/relationships/image" Target="../media/image21.gi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" descr="New COVID-19 case confirmed in Ba, 18 in total now – FBC News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1" descr="New COVID-19 case confirmed in Ba, 18 in total now – FBC News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1" descr="New COVID-19 case confirmed in Ba, 18 in total now – FBC News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" descr="European mhealth hub | mHealth solutions for managing the COVID-19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" descr="One more COVID-19 case confirmed, total up to 15 – FBC News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1502229"/>
            <a:ext cx="7772400" cy="2537207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Fiji College of General Practitioner (FCGP)</a:t>
            </a:r>
            <a:br>
              <a:rPr lang="en-US" sz="2000" b="1" dirty="0" smtClean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sz="2400" dirty="0" smtClean="0">
                <a:latin typeface="Arial Black" panose="020B0A04020102020204" pitchFamily="34" charset="0"/>
              </a:rPr>
              <a:t>Update from MoHMS</a:t>
            </a:r>
            <a:endParaRPr lang="en-US" sz="24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171700" y="4517572"/>
            <a:ext cx="4800600" cy="1250182"/>
          </a:xfrm>
        </p:spPr>
        <p:txBody>
          <a:bodyPr>
            <a:noAutofit/>
          </a:bodyPr>
          <a:lstStyle/>
          <a:p>
            <a:r>
              <a:rPr lang="en-US" sz="1600" b="1" dirty="0" smtClean="0">
                <a:solidFill>
                  <a:schemeClr val="tx2">
                    <a:lumMod val="25000"/>
                  </a:schemeClr>
                </a:solidFill>
              </a:rPr>
              <a:t>Hon Dr Ifereimi Waqainabete</a:t>
            </a:r>
            <a:endParaRPr lang="en-US" sz="1600" b="1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n-US" sz="1600" b="1" dirty="0" smtClean="0">
                <a:solidFill>
                  <a:schemeClr val="tx2">
                    <a:lumMod val="25000"/>
                  </a:schemeClr>
                </a:solidFill>
              </a:rPr>
              <a:t>Minister for Health </a:t>
            </a:r>
            <a:r>
              <a:rPr lang="en-US" sz="1600" b="1" dirty="0">
                <a:solidFill>
                  <a:schemeClr val="tx2">
                    <a:lumMod val="25000"/>
                  </a:schemeClr>
                </a:solidFill>
              </a:rPr>
              <a:t>and Medical Service</a:t>
            </a:r>
          </a:p>
          <a:p>
            <a:r>
              <a:rPr lang="en-US" sz="1600" dirty="0" smtClean="0">
                <a:solidFill>
                  <a:schemeClr val="tx2">
                    <a:lumMod val="25000"/>
                  </a:schemeClr>
                </a:solidFill>
              </a:rPr>
              <a:t>Sunday 28 November 2021</a:t>
            </a:r>
            <a:endParaRPr lang="en-US" sz="1600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>
            <a:spLocks noGrp="1"/>
          </p:cNvSpPr>
          <p:nvPr>
            <p:ph type="title"/>
          </p:nvPr>
        </p:nvSpPr>
        <p:spPr>
          <a:xfrm>
            <a:off x="693223" y="772885"/>
            <a:ext cx="7326600" cy="424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>
              <a:buClr>
                <a:srgbClr val="000000"/>
              </a:buClr>
            </a:pPr>
            <a:r>
              <a:rPr lang="en-US" sz="2400" dirty="0" smtClean="0"/>
              <a:t>COVID-19 </a:t>
            </a:r>
            <a:r>
              <a:rPr lang="en-US" sz="2400" dirty="0"/>
              <a:t>V</a:t>
            </a:r>
            <a:r>
              <a:rPr lang="en-US" sz="2400" dirty="0" smtClean="0"/>
              <a:t>accination Update</a:t>
            </a:r>
            <a:endParaRPr sz="2400" i="1" dirty="0">
              <a:solidFill>
                <a:schemeClr val="tx1"/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49890CF8-CCF5-469A-BD6D-0D9A809974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8998917"/>
              </p:ext>
            </p:extLst>
          </p:nvPr>
        </p:nvGraphicFramePr>
        <p:xfrm>
          <a:off x="478971" y="1643651"/>
          <a:ext cx="8175171" cy="4495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0118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>
            <a:spLocks noGrp="1"/>
          </p:cNvSpPr>
          <p:nvPr>
            <p:ph type="title"/>
          </p:nvPr>
        </p:nvSpPr>
        <p:spPr>
          <a:xfrm>
            <a:off x="693223" y="772885"/>
            <a:ext cx="7326600" cy="424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>
              <a:buClr>
                <a:srgbClr val="000000"/>
              </a:buClr>
            </a:pPr>
            <a:r>
              <a:rPr lang="en-US" sz="2400" dirty="0" smtClean="0"/>
              <a:t>COVID-19 </a:t>
            </a:r>
            <a:r>
              <a:rPr lang="en-US" sz="2400" dirty="0"/>
              <a:t>V</a:t>
            </a:r>
            <a:r>
              <a:rPr lang="en-US" sz="2400" dirty="0" smtClean="0"/>
              <a:t>accination Update</a:t>
            </a:r>
            <a:endParaRPr sz="2400" i="1" dirty="0">
              <a:solidFill>
                <a:schemeClr val="tx1"/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49890CF8-CCF5-469A-BD6D-0D9A809974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4359150"/>
              </p:ext>
            </p:extLst>
          </p:nvPr>
        </p:nvGraphicFramePr>
        <p:xfrm>
          <a:off x="489858" y="1730829"/>
          <a:ext cx="8207828" cy="4376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3129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>
            <a:spLocks noGrp="1"/>
          </p:cNvSpPr>
          <p:nvPr>
            <p:ph type="title"/>
          </p:nvPr>
        </p:nvSpPr>
        <p:spPr>
          <a:xfrm>
            <a:off x="693223" y="772885"/>
            <a:ext cx="7326600" cy="424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>
              <a:buClr>
                <a:srgbClr val="000000"/>
              </a:buClr>
            </a:pPr>
            <a:r>
              <a:rPr lang="en-US" sz="2400" dirty="0" smtClean="0"/>
              <a:t>COVID Response: </a:t>
            </a:r>
            <a:r>
              <a:rPr lang="en-US" sz="2400" dirty="0" smtClean="0"/>
              <a:t>Tackling </a:t>
            </a:r>
            <a:r>
              <a:rPr lang="en-US" sz="2400" dirty="0" smtClean="0"/>
              <a:t>a New </a:t>
            </a:r>
            <a:r>
              <a:rPr lang="en-US" sz="2400" dirty="0"/>
              <a:t>Disease</a:t>
            </a:r>
            <a:endParaRPr sz="2400" i="1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A3A8603-8ADC-477E-AC28-09CE72822538}"/>
              </a:ext>
            </a:extLst>
          </p:cNvPr>
          <p:cNvSpPr txBox="1"/>
          <p:nvPr/>
        </p:nvSpPr>
        <p:spPr>
          <a:xfrm>
            <a:off x="693223" y="1719213"/>
            <a:ext cx="762346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₪"/>
            </a:pPr>
            <a:r>
              <a:rPr lang="en-US" sz="2000" dirty="0"/>
              <a:t>Brand new disease – never been seen in humans before</a:t>
            </a:r>
          </a:p>
          <a:p>
            <a:pPr>
              <a:buClr>
                <a:srgbClr val="C00000"/>
              </a:buClr>
            </a:pPr>
            <a:endParaRPr lang="en-US" sz="2000" dirty="0" smtClean="0"/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₪"/>
            </a:pPr>
            <a:r>
              <a:rPr lang="en-US" sz="2000" dirty="0" smtClean="0"/>
              <a:t>No previous experience</a:t>
            </a:r>
          </a:p>
          <a:p>
            <a:pPr>
              <a:buClr>
                <a:srgbClr val="C00000"/>
              </a:buClr>
            </a:pPr>
            <a:endParaRPr lang="en-US" sz="2000" dirty="0" smtClean="0"/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₪"/>
            </a:pPr>
            <a:r>
              <a:rPr lang="en-US" sz="2000" dirty="0" smtClean="0"/>
              <a:t>No specific treatment or vaccine</a:t>
            </a:r>
          </a:p>
          <a:p>
            <a:pPr>
              <a:buClr>
                <a:srgbClr val="C00000"/>
              </a:buClr>
            </a:pPr>
            <a:endParaRPr lang="en-US" sz="2000" dirty="0" smtClean="0"/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₪"/>
            </a:pPr>
            <a:r>
              <a:rPr lang="en-US" sz="2000" dirty="0" smtClean="0"/>
              <a:t>Learned </a:t>
            </a:r>
            <a:r>
              <a:rPr lang="en-US" sz="2000" dirty="0"/>
              <a:t>from the experience of other on how it </a:t>
            </a:r>
            <a:r>
              <a:rPr lang="en-US" sz="2000" dirty="0" smtClean="0"/>
              <a:t>behaves</a:t>
            </a:r>
          </a:p>
          <a:p>
            <a:pPr>
              <a:buClr>
                <a:srgbClr val="C00000"/>
              </a:buClr>
            </a:pPr>
            <a:r>
              <a:rPr lang="en-US" sz="2000" dirty="0"/>
              <a:t> </a:t>
            </a:r>
            <a:r>
              <a:rPr lang="en-US" sz="2000" dirty="0" smtClean="0"/>
              <a:t>    - </a:t>
            </a:r>
            <a:r>
              <a:rPr lang="en-US" sz="2000" dirty="0"/>
              <a:t>natural </a:t>
            </a:r>
            <a:r>
              <a:rPr lang="en-US" sz="2000" dirty="0" smtClean="0"/>
              <a:t>history</a:t>
            </a:r>
          </a:p>
          <a:p>
            <a:pPr>
              <a:buClr>
                <a:srgbClr val="C00000"/>
              </a:buClr>
            </a:pPr>
            <a:r>
              <a:rPr lang="en-US" sz="2000" dirty="0"/>
              <a:t> </a:t>
            </a:r>
            <a:r>
              <a:rPr lang="en-US" sz="2000" dirty="0" smtClean="0"/>
              <a:t>    - clinical </a:t>
            </a:r>
            <a:r>
              <a:rPr lang="en-US" sz="2000" dirty="0"/>
              <a:t>characteristics, </a:t>
            </a:r>
            <a:endParaRPr lang="en-US" sz="2000" dirty="0" smtClean="0"/>
          </a:p>
          <a:p>
            <a:pPr>
              <a:buClr>
                <a:srgbClr val="C00000"/>
              </a:buClr>
            </a:pPr>
            <a:r>
              <a:rPr lang="en-US" sz="2000" dirty="0"/>
              <a:t> </a:t>
            </a:r>
            <a:r>
              <a:rPr lang="en-US" sz="2000" dirty="0" smtClean="0"/>
              <a:t>    - prevention &amp; public health measures </a:t>
            </a:r>
          </a:p>
          <a:p>
            <a:pPr>
              <a:buClr>
                <a:srgbClr val="C00000"/>
              </a:buClr>
            </a:pPr>
            <a:r>
              <a:rPr lang="en-US" sz="2000" dirty="0"/>
              <a:t> </a:t>
            </a:r>
            <a:r>
              <a:rPr lang="en-US" sz="2000" dirty="0" smtClean="0"/>
              <a:t>    - treatment</a:t>
            </a:r>
          </a:p>
          <a:p>
            <a:pPr>
              <a:buClr>
                <a:srgbClr val="C00000"/>
              </a:buClr>
            </a:pPr>
            <a:r>
              <a:rPr lang="en-US" sz="2000" dirty="0"/>
              <a:t> </a:t>
            </a:r>
            <a:r>
              <a:rPr lang="en-US" sz="2000" dirty="0" smtClean="0"/>
              <a:t>    - complications</a:t>
            </a:r>
            <a:endParaRPr lang="en-US" sz="2000" dirty="0"/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₪"/>
            </a:pPr>
            <a:endParaRPr lang="en-US" sz="2000" dirty="0" smtClean="0"/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₪"/>
            </a:pPr>
            <a:r>
              <a:rPr lang="en-US" sz="2000" dirty="0" smtClean="0"/>
              <a:t>One in 100 years event – learn and adapt as we go on</a:t>
            </a:r>
          </a:p>
        </p:txBody>
      </p:sp>
    </p:spTree>
    <p:extLst>
      <p:ext uri="{BB962C8B-B14F-4D97-AF65-F5344CB8AC3E}">
        <p14:creationId xmlns:p14="http://schemas.microsoft.com/office/powerpoint/2010/main" val="123917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>
            <a:spLocks noGrp="1"/>
          </p:cNvSpPr>
          <p:nvPr>
            <p:ph type="title"/>
          </p:nvPr>
        </p:nvSpPr>
        <p:spPr>
          <a:xfrm>
            <a:off x="457200" y="772885"/>
            <a:ext cx="8124825" cy="424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>
              <a:buClr>
                <a:srgbClr val="000000"/>
              </a:buClr>
            </a:pPr>
            <a:r>
              <a:rPr lang="en-US" sz="2400" dirty="0" smtClean="0"/>
              <a:t>COVID Response: Challenges </a:t>
            </a:r>
            <a:r>
              <a:rPr lang="en-US" sz="2400" dirty="0" smtClean="0"/>
              <a:t>in Mounting a Response</a:t>
            </a:r>
            <a:endParaRPr sz="2400" i="1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A3A8603-8ADC-477E-AC28-09CE72822538}"/>
              </a:ext>
            </a:extLst>
          </p:cNvPr>
          <p:cNvSpPr txBox="1"/>
          <p:nvPr/>
        </p:nvSpPr>
        <p:spPr>
          <a:xfrm>
            <a:off x="693223" y="2030713"/>
            <a:ext cx="7623464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₪"/>
            </a:pPr>
            <a:r>
              <a:rPr lang="en-US" sz="2000" dirty="0" smtClean="0"/>
              <a:t>Preparing </a:t>
            </a:r>
            <a:r>
              <a:rPr lang="en-US" sz="2000" dirty="0"/>
              <a:t>the </a:t>
            </a:r>
            <a:r>
              <a:rPr lang="en-US" sz="2000" dirty="0" smtClean="0"/>
              <a:t>population to a new disease – uncertainty &amp; fear</a:t>
            </a:r>
          </a:p>
          <a:p>
            <a:pPr>
              <a:buClr>
                <a:srgbClr val="C00000"/>
              </a:buClr>
            </a:pPr>
            <a:endParaRPr lang="en-US" sz="1000" dirty="0" smtClean="0"/>
          </a:p>
          <a:p>
            <a:pPr>
              <a:buClr>
                <a:srgbClr val="C00000"/>
              </a:buClr>
            </a:pPr>
            <a:endParaRPr lang="en-US" sz="1000" dirty="0" smtClean="0"/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₪"/>
            </a:pPr>
            <a:r>
              <a:rPr lang="en-US" sz="2000" dirty="0" smtClean="0"/>
              <a:t>Rapid </a:t>
            </a:r>
            <a:r>
              <a:rPr lang="en-US" sz="2000" dirty="0"/>
              <a:t>evolution at the start of the </a:t>
            </a:r>
            <a:r>
              <a:rPr lang="en-US" sz="2000" dirty="0" smtClean="0"/>
              <a:t>pandemic – challenge to disseminate, educate, keep the team &amp; public in pace</a:t>
            </a:r>
          </a:p>
          <a:p>
            <a:pPr>
              <a:buClr>
                <a:srgbClr val="C00000"/>
              </a:buClr>
            </a:pPr>
            <a:endParaRPr lang="en-US" sz="1000" dirty="0" smtClean="0"/>
          </a:p>
          <a:p>
            <a:pPr>
              <a:buClr>
                <a:srgbClr val="C00000"/>
              </a:buClr>
            </a:pPr>
            <a:endParaRPr lang="en-US" sz="1000" dirty="0" smtClean="0"/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₪"/>
            </a:pPr>
            <a:r>
              <a:rPr lang="en-US" sz="2000" dirty="0" smtClean="0"/>
              <a:t>Wide ranging, non-health impact</a:t>
            </a:r>
          </a:p>
          <a:p>
            <a:pPr>
              <a:buClr>
                <a:srgbClr val="C00000"/>
              </a:buClr>
            </a:pPr>
            <a:endParaRPr lang="en-US" sz="1000" dirty="0" smtClean="0"/>
          </a:p>
          <a:p>
            <a:pPr>
              <a:buClr>
                <a:srgbClr val="C00000"/>
              </a:buClr>
            </a:pPr>
            <a:endParaRPr lang="en-US" sz="1000" dirty="0" smtClean="0"/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₪"/>
            </a:pPr>
            <a:r>
              <a:rPr lang="en-US" sz="2000" dirty="0" smtClean="0"/>
              <a:t>Gathering multi-sectoral support and ownership</a:t>
            </a:r>
          </a:p>
          <a:p>
            <a:pPr>
              <a:buClr>
                <a:srgbClr val="C00000"/>
              </a:buClr>
            </a:pPr>
            <a:endParaRPr lang="en-US" sz="1000" dirty="0" smtClean="0"/>
          </a:p>
          <a:p>
            <a:pPr>
              <a:buClr>
                <a:srgbClr val="C00000"/>
              </a:buClr>
            </a:pPr>
            <a:endParaRPr lang="en-US" sz="1000" dirty="0" smtClean="0"/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₪"/>
            </a:pPr>
            <a:r>
              <a:rPr lang="en-US" sz="2000" dirty="0" smtClean="0"/>
              <a:t>Resistance and opposition – </a:t>
            </a:r>
            <a:r>
              <a:rPr lang="en-US" sz="2000" dirty="0"/>
              <a:t>conspiracy </a:t>
            </a:r>
            <a:r>
              <a:rPr lang="en-US" sz="2000" dirty="0" smtClean="0"/>
              <a:t>theories, vaccine hesitancy and anti-</a:t>
            </a:r>
            <a:r>
              <a:rPr lang="en-US" sz="2000" dirty="0" err="1" smtClean="0"/>
              <a:t>vaxxers</a:t>
            </a:r>
            <a:r>
              <a:rPr lang="en-US" sz="2000" dirty="0" smtClean="0"/>
              <a:t>, alternative treatment </a:t>
            </a:r>
            <a:endParaRPr kumimoji="0" lang="en-AU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Quattrocento Sans"/>
              <a:cs typeface="Quattrocento Sans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133757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>
            <a:spLocks noGrp="1"/>
          </p:cNvSpPr>
          <p:nvPr>
            <p:ph type="title"/>
          </p:nvPr>
        </p:nvSpPr>
        <p:spPr>
          <a:xfrm>
            <a:off x="693222" y="609600"/>
            <a:ext cx="7326600" cy="598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>
              <a:buClr>
                <a:srgbClr val="000000"/>
              </a:buClr>
            </a:pPr>
            <a:r>
              <a:rPr lang="en-US" sz="2400" dirty="0" smtClean="0"/>
              <a:t>COVID Response: New approaches </a:t>
            </a:r>
            <a:endParaRPr sz="2400" i="1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A3A8603-8ADC-477E-AC28-09CE72822538}"/>
              </a:ext>
            </a:extLst>
          </p:cNvPr>
          <p:cNvSpPr txBox="1"/>
          <p:nvPr/>
        </p:nvSpPr>
        <p:spPr>
          <a:xfrm>
            <a:off x="693222" y="1810487"/>
            <a:ext cx="7797635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₪"/>
            </a:pPr>
            <a:r>
              <a:rPr lang="en-US" sz="2000" dirty="0"/>
              <a:t>Immigration cards – introduce the medical declaration card on arrival</a:t>
            </a:r>
          </a:p>
          <a:p>
            <a:pPr>
              <a:buClr>
                <a:srgbClr val="C00000"/>
              </a:buClr>
            </a:pPr>
            <a:endParaRPr lang="en-US" sz="2000" dirty="0" smtClean="0"/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₪"/>
            </a:pPr>
            <a:r>
              <a:rPr lang="en-US" sz="2000" dirty="0" smtClean="0"/>
              <a:t>Closure </a:t>
            </a:r>
            <a:r>
              <a:rPr lang="en-US" sz="2000" dirty="0"/>
              <a:t>of international border – against WHO advice</a:t>
            </a:r>
          </a:p>
          <a:p>
            <a:pPr>
              <a:buClr>
                <a:srgbClr val="C00000"/>
              </a:buClr>
            </a:pPr>
            <a:endParaRPr lang="en-US" sz="2000" dirty="0" smtClean="0"/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₪"/>
            </a:pPr>
            <a:r>
              <a:rPr lang="en-US" sz="2000" dirty="0" smtClean="0"/>
              <a:t>Establish </a:t>
            </a:r>
            <a:r>
              <a:rPr lang="en-US" sz="2000" dirty="0"/>
              <a:t>in-country testing capability</a:t>
            </a:r>
          </a:p>
          <a:p>
            <a:pPr>
              <a:buClr>
                <a:srgbClr val="C00000"/>
              </a:buClr>
            </a:pPr>
            <a:endParaRPr lang="en-US" sz="2000" dirty="0" smtClean="0"/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₪"/>
            </a:pPr>
            <a:r>
              <a:rPr lang="en-US" sz="2000" dirty="0" smtClean="0"/>
              <a:t>Admission </a:t>
            </a:r>
            <a:r>
              <a:rPr lang="en-US" sz="2000" dirty="0"/>
              <a:t>of close contacts into </a:t>
            </a:r>
            <a:r>
              <a:rPr lang="en-US" sz="2000" dirty="0" smtClean="0"/>
              <a:t>Isolation facility</a:t>
            </a:r>
            <a:endParaRPr lang="en-US" sz="2000" dirty="0"/>
          </a:p>
          <a:p>
            <a:pPr>
              <a:buClr>
                <a:srgbClr val="C00000"/>
              </a:buClr>
            </a:pPr>
            <a:endParaRPr lang="en-US" sz="2000" dirty="0" smtClean="0"/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₪"/>
            </a:pPr>
            <a:r>
              <a:rPr lang="en-US" sz="2000" dirty="0" smtClean="0"/>
              <a:t>Use </a:t>
            </a:r>
            <a:r>
              <a:rPr lang="en-US" sz="2000" dirty="0"/>
              <a:t>WHO’s IMT approach for the first time – set up the operations centre at HQ with General Manager, Chief Operations Officer, 6 pillars, reps from other ministries &amp; </a:t>
            </a:r>
            <a:r>
              <a:rPr lang="en-US" sz="2000" dirty="0" smtClean="0"/>
              <a:t>agencies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694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>
            <a:spLocks noGrp="1"/>
          </p:cNvSpPr>
          <p:nvPr>
            <p:ph type="title"/>
          </p:nvPr>
        </p:nvSpPr>
        <p:spPr>
          <a:xfrm>
            <a:off x="693222" y="609600"/>
            <a:ext cx="7326600" cy="598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>
              <a:buClr>
                <a:srgbClr val="000000"/>
              </a:buClr>
            </a:pPr>
            <a:r>
              <a:rPr lang="en-US" sz="2400" dirty="0"/>
              <a:t>COVID Response: New approaches </a:t>
            </a:r>
            <a:endParaRPr sz="2400" i="1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A3A8603-8ADC-477E-AC28-09CE72822538}"/>
              </a:ext>
            </a:extLst>
          </p:cNvPr>
          <p:cNvSpPr txBox="1"/>
          <p:nvPr/>
        </p:nvSpPr>
        <p:spPr>
          <a:xfrm>
            <a:off x="693222" y="1850681"/>
            <a:ext cx="779763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₪"/>
            </a:pPr>
            <a:r>
              <a:rPr lang="en-US" sz="2000" dirty="0"/>
              <a:t>D</a:t>
            </a:r>
            <a:r>
              <a:rPr lang="en-US" sz="2000" dirty="0" smtClean="0"/>
              <a:t>iscipline </a:t>
            </a:r>
            <a:r>
              <a:rPr lang="en-US" sz="2000" dirty="0"/>
              <a:t>forces </a:t>
            </a:r>
            <a:r>
              <a:rPr lang="en-US" sz="2000" dirty="0" smtClean="0"/>
              <a:t>joining and leading teams for </a:t>
            </a:r>
            <a:r>
              <a:rPr lang="en-US" sz="2000" dirty="0"/>
              <a:t>contact tracings, quarantine, isolation services</a:t>
            </a:r>
          </a:p>
          <a:p>
            <a:pPr>
              <a:buClr>
                <a:srgbClr val="C00000"/>
              </a:buClr>
            </a:pPr>
            <a:endParaRPr lang="en-US" sz="2000" dirty="0" smtClean="0"/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₪"/>
            </a:pPr>
            <a:r>
              <a:rPr lang="en-US" sz="2000" dirty="0" smtClean="0"/>
              <a:t>Community Engagement pillar – added to IMT as a pillar during the 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wave</a:t>
            </a:r>
          </a:p>
          <a:p>
            <a:pPr>
              <a:buClr>
                <a:srgbClr val="C00000"/>
              </a:buClr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68479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>
            <a:spLocks noGrp="1"/>
          </p:cNvSpPr>
          <p:nvPr>
            <p:ph type="title"/>
          </p:nvPr>
        </p:nvSpPr>
        <p:spPr>
          <a:xfrm>
            <a:off x="693223" y="707572"/>
            <a:ext cx="7326600" cy="489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>
              <a:buClr>
                <a:srgbClr val="000000"/>
              </a:buClr>
            </a:pPr>
            <a:r>
              <a:rPr lang="en-US" sz="2400" dirty="0"/>
              <a:t>COVID Response: </a:t>
            </a:r>
            <a:r>
              <a:rPr lang="en-US" sz="2400" dirty="0" smtClean="0"/>
              <a:t>Changed approaches </a:t>
            </a:r>
            <a:endParaRPr sz="2400" i="1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A3A8603-8ADC-477E-AC28-09CE72822538}"/>
              </a:ext>
            </a:extLst>
          </p:cNvPr>
          <p:cNvSpPr txBox="1"/>
          <p:nvPr/>
        </p:nvSpPr>
        <p:spPr>
          <a:xfrm>
            <a:off x="693223" y="1740148"/>
            <a:ext cx="7623464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en-US" sz="2000" b="1" dirty="0"/>
              <a:t>High </a:t>
            </a:r>
            <a:r>
              <a:rPr lang="en-US" sz="2000" b="1" dirty="0" smtClean="0"/>
              <a:t>level – whole of ministry changes</a:t>
            </a:r>
          </a:p>
          <a:p>
            <a:pPr>
              <a:buClr>
                <a:srgbClr val="C00000"/>
              </a:buClr>
            </a:pPr>
            <a:endParaRPr lang="en-US" sz="2000" b="1" dirty="0"/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₪"/>
            </a:pPr>
            <a:r>
              <a:rPr lang="en-US" sz="2000" dirty="0"/>
              <a:t>Change from EPICOR to M-Supply information system for purchasing and supply chain management of medicines &amp; </a:t>
            </a:r>
            <a:r>
              <a:rPr lang="en-US" sz="2000" dirty="0" smtClean="0"/>
              <a:t>consumables</a:t>
            </a:r>
          </a:p>
          <a:p>
            <a:pPr>
              <a:buClr>
                <a:srgbClr val="C00000"/>
              </a:buClr>
            </a:pPr>
            <a:endParaRPr lang="en-US" sz="2000" dirty="0"/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₪"/>
            </a:pPr>
            <a:r>
              <a:rPr lang="en-US" sz="2000" dirty="0"/>
              <a:t>Reform service delivery to decentralize service delivery</a:t>
            </a:r>
          </a:p>
          <a:p>
            <a:pPr>
              <a:buClr>
                <a:srgbClr val="C00000"/>
              </a:buClr>
            </a:pPr>
            <a:endParaRPr lang="en-US" sz="2000" dirty="0" smtClean="0"/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₪"/>
            </a:pPr>
            <a:r>
              <a:rPr lang="en-US" sz="2000" dirty="0" smtClean="0"/>
              <a:t>Change </a:t>
            </a:r>
            <a:r>
              <a:rPr lang="en-US" sz="2000" dirty="0"/>
              <a:t>use of FEMAT capability</a:t>
            </a:r>
          </a:p>
          <a:p>
            <a:pPr>
              <a:buClr>
                <a:srgbClr val="C00000"/>
              </a:buClr>
            </a:pPr>
            <a:endParaRPr lang="en-US" sz="2000" dirty="0" smtClean="0"/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₪"/>
            </a:pPr>
            <a:r>
              <a:rPr lang="en-US" sz="2000" dirty="0" smtClean="0"/>
              <a:t>Lockdown </a:t>
            </a:r>
            <a:r>
              <a:rPr lang="en-US" sz="2000" dirty="0"/>
              <a:t>to containment </a:t>
            </a:r>
          </a:p>
        </p:txBody>
      </p:sp>
    </p:spTree>
    <p:extLst>
      <p:ext uri="{BB962C8B-B14F-4D97-AF65-F5344CB8AC3E}">
        <p14:creationId xmlns:p14="http://schemas.microsoft.com/office/powerpoint/2010/main" val="94251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>
            <a:spLocks noGrp="1"/>
          </p:cNvSpPr>
          <p:nvPr>
            <p:ph type="title"/>
          </p:nvPr>
        </p:nvSpPr>
        <p:spPr>
          <a:xfrm>
            <a:off x="693223" y="707572"/>
            <a:ext cx="7326600" cy="489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>
              <a:buClr>
                <a:srgbClr val="000000"/>
              </a:buClr>
            </a:pPr>
            <a:r>
              <a:rPr lang="en-US" sz="2400" dirty="0"/>
              <a:t>COVID Response: </a:t>
            </a:r>
            <a:r>
              <a:rPr lang="en-US" sz="2400" dirty="0" smtClean="0"/>
              <a:t>Changed </a:t>
            </a:r>
            <a:r>
              <a:rPr lang="en-US" sz="2400" dirty="0"/>
              <a:t>approach</a:t>
            </a:r>
            <a:endParaRPr sz="2400" i="1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A3A8603-8ADC-477E-AC28-09CE72822538}"/>
              </a:ext>
            </a:extLst>
          </p:cNvPr>
          <p:cNvSpPr txBox="1"/>
          <p:nvPr/>
        </p:nvSpPr>
        <p:spPr>
          <a:xfrm>
            <a:off x="693223" y="1800437"/>
            <a:ext cx="762346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en-US" sz="2000" b="1" dirty="0" smtClean="0"/>
              <a:t>Operational </a:t>
            </a:r>
            <a:r>
              <a:rPr lang="en-US" sz="2000" b="1" dirty="0"/>
              <a:t>level </a:t>
            </a:r>
            <a:r>
              <a:rPr lang="en-US" sz="2000" b="1" dirty="0" smtClean="0"/>
              <a:t>changes</a:t>
            </a:r>
          </a:p>
          <a:p>
            <a:pPr>
              <a:buClr>
                <a:srgbClr val="C00000"/>
              </a:buClr>
            </a:pPr>
            <a:endParaRPr lang="en-US" sz="2000" b="1" dirty="0"/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₪"/>
            </a:pPr>
            <a:r>
              <a:rPr lang="en-US" sz="2000" dirty="0"/>
              <a:t>As we change phases from elimination to containment to mitigation – major activities points also changed e.g.  Telehealth, Intermediate Admission facility, </a:t>
            </a:r>
          </a:p>
          <a:p>
            <a:pPr>
              <a:buClr>
                <a:srgbClr val="C00000"/>
              </a:buClr>
            </a:pPr>
            <a:endParaRPr lang="en-US" sz="2000" dirty="0" smtClean="0"/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₪"/>
            </a:pPr>
            <a:r>
              <a:rPr lang="en-US" sz="2000" dirty="0" smtClean="0"/>
              <a:t>Fever </a:t>
            </a:r>
            <a:r>
              <a:rPr lang="en-US" sz="2000" dirty="0"/>
              <a:t>clinic to Screening clinic</a:t>
            </a:r>
          </a:p>
          <a:p>
            <a:pPr>
              <a:buClr>
                <a:srgbClr val="C00000"/>
              </a:buClr>
            </a:pPr>
            <a:endParaRPr lang="en-US" sz="2000" dirty="0" smtClean="0"/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₪"/>
            </a:pPr>
            <a:r>
              <a:rPr lang="en-US" sz="2000" dirty="0" smtClean="0"/>
              <a:t>Testing </a:t>
            </a:r>
            <a:r>
              <a:rPr lang="en-US" sz="2000" dirty="0"/>
              <a:t>strategy changes – mass to selective testing</a:t>
            </a:r>
          </a:p>
          <a:p>
            <a:pPr>
              <a:buClr>
                <a:srgbClr val="C00000"/>
              </a:buClr>
            </a:pPr>
            <a:endParaRPr lang="en-US" sz="2000" dirty="0" smtClean="0"/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₪"/>
            </a:pPr>
            <a:r>
              <a:rPr lang="en-US" sz="2000" dirty="0" smtClean="0"/>
              <a:t>Admission </a:t>
            </a:r>
            <a:r>
              <a:rPr lang="en-US" sz="2000" dirty="0"/>
              <a:t>and Discharge criteria </a:t>
            </a:r>
            <a:r>
              <a:rPr lang="en-US" sz="2000" dirty="0" smtClean="0"/>
              <a:t>changes – as new information are known</a:t>
            </a:r>
            <a:endParaRPr lang="en-US" sz="2000" dirty="0"/>
          </a:p>
          <a:p>
            <a:pPr>
              <a:buClr>
                <a:srgbClr val="C00000"/>
              </a:buClr>
            </a:pPr>
            <a:endParaRPr lang="en-US" sz="2000" dirty="0" smtClean="0"/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₪"/>
            </a:pPr>
            <a:r>
              <a:rPr lang="en-US" sz="2000" dirty="0" smtClean="0"/>
              <a:t>Drive-thru </a:t>
            </a:r>
            <a:r>
              <a:rPr lang="en-US" sz="2000" dirty="0"/>
              <a:t>testing and vaccination – </a:t>
            </a:r>
            <a:r>
              <a:rPr lang="en-US" sz="2000" dirty="0" smtClean="0"/>
              <a:t>trial </a:t>
            </a:r>
            <a:r>
              <a:rPr lang="en-US" sz="2000" dirty="0"/>
              <a:t>that worked</a:t>
            </a:r>
            <a:r>
              <a:rPr lang="en-US" sz="2000" dirty="0" smtClean="0"/>
              <a:t>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2252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824" y="691478"/>
            <a:ext cx="7754187" cy="683263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+mj-lt"/>
              </a:rPr>
              <a:t>CSO Engagement in COVID-19 Outbreak Response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824" y="1724025"/>
            <a:ext cx="7754187" cy="4495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smtClean="0"/>
              <a:t> </a:t>
            </a:r>
            <a:r>
              <a:rPr lang="en-US" sz="2000" dirty="0" smtClean="0"/>
              <a:t>Response areas </a:t>
            </a:r>
            <a:r>
              <a:rPr lang="en-US" sz="2000" b="1" dirty="0" smtClean="0"/>
              <a:t>supported</a:t>
            </a:r>
            <a:r>
              <a:rPr lang="en-US" sz="2000" dirty="0" smtClean="0"/>
              <a:t> </a:t>
            </a:r>
            <a:r>
              <a:rPr lang="en-US" sz="2000" dirty="0"/>
              <a:t>by </a:t>
            </a:r>
            <a:r>
              <a:rPr lang="en-US" sz="2000" dirty="0" smtClean="0"/>
              <a:t>CSO</a:t>
            </a:r>
          </a:p>
          <a:p>
            <a:pPr marL="0" indent="0">
              <a:buNone/>
            </a:pPr>
            <a:endParaRPr lang="en-US" sz="900" dirty="0"/>
          </a:p>
          <a:p>
            <a:r>
              <a:rPr lang="en-US" sz="2000" b="1" dirty="0" err="1"/>
              <a:t>Telehealth</a:t>
            </a:r>
            <a:r>
              <a:rPr lang="en-US" sz="2000" b="1" dirty="0"/>
              <a:t> and Telemedicine – </a:t>
            </a:r>
            <a:r>
              <a:rPr lang="en-US" sz="2000" dirty="0"/>
              <a:t>working with Telecom Co. &amp; </a:t>
            </a:r>
            <a:r>
              <a:rPr lang="en-US" sz="2000" dirty="0" err="1"/>
              <a:t>MoH</a:t>
            </a:r>
            <a:r>
              <a:rPr lang="en-US" sz="2000" dirty="0"/>
              <a:t> </a:t>
            </a:r>
            <a:endParaRPr lang="en-US" sz="2000" dirty="0" smtClean="0"/>
          </a:p>
          <a:p>
            <a:pPr marL="114300" indent="0">
              <a:buNone/>
            </a:pPr>
            <a:endParaRPr lang="en-US" sz="900" dirty="0"/>
          </a:p>
          <a:p>
            <a:r>
              <a:rPr lang="en-US" sz="2000" b="1" dirty="0"/>
              <a:t>Clinical Care Pathway </a:t>
            </a:r>
            <a:r>
              <a:rPr lang="en-US" sz="2000" dirty="0"/>
              <a:t>– support clinical teams with data </a:t>
            </a:r>
            <a:r>
              <a:rPr lang="en-US" sz="2000" dirty="0" err="1" smtClean="0"/>
              <a:t>mngt</a:t>
            </a:r>
            <a:r>
              <a:rPr lang="en-US" sz="2000" dirty="0" smtClean="0"/>
              <a:t> and non-clinical roles</a:t>
            </a:r>
          </a:p>
          <a:p>
            <a:pPr marL="114300" indent="0">
              <a:buNone/>
            </a:pPr>
            <a:endParaRPr lang="en-US" sz="900" dirty="0"/>
          </a:p>
          <a:p>
            <a:r>
              <a:rPr lang="en-US" sz="2000" b="1" dirty="0"/>
              <a:t>Contact tracing and swabbing </a:t>
            </a:r>
            <a:r>
              <a:rPr lang="en-US" sz="2000" dirty="0"/>
              <a:t>– interviews, info </a:t>
            </a:r>
            <a:r>
              <a:rPr lang="en-US" sz="2000" dirty="0" err="1" smtClean="0"/>
              <a:t>mngt</a:t>
            </a:r>
            <a:endParaRPr lang="en-US" sz="2000" dirty="0" smtClean="0"/>
          </a:p>
          <a:p>
            <a:pPr marL="114300" indent="0">
              <a:buNone/>
            </a:pPr>
            <a:endParaRPr lang="en-US" sz="900" dirty="0"/>
          </a:p>
          <a:p>
            <a:r>
              <a:rPr lang="en-US" sz="2000" b="1" dirty="0"/>
              <a:t>Psychosocial Support – </a:t>
            </a:r>
            <a:r>
              <a:rPr lang="en-US" sz="2000" dirty="0"/>
              <a:t>working with health </a:t>
            </a:r>
            <a:r>
              <a:rPr lang="en-US" sz="2000" dirty="0" smtClean="0"/>
              <a:t>partners</a:t>
            </a:r>
          </a:p>
          <a:p>
            <a:pPr marL="114300" indent="0">
              <a:buNone/>
            </a:pPr>
            <a:endParaRPr lang="en-US" sz="900" dirty="0"/>
          </a:p>
          <a:p>
            <a:r>
              <a:rPr lang="en-US" sz="2000" b="1" dirty="0"/>
              <a:t>Blood Donation Drives </a:t>
            </a:r>
            <a:r>
              <a:rPr lang="en-US" sz="2000" dirty="0"/>
              <a:t>– with hospitals’ blood service </a:t>
            </a:r>
            <a:r>
              <a:rPr lang="en-US" sz="2000" dirty="0" smtClean="0"/>
              <a:t>teams</a:t>
            </a:r>
          </a:p>
          <a:p>
            <a:pPr marL="114300" indent="0">
              <a:buNone/>
            </a:pPr>
            <a:endParaRPr lang="en-US" sz="900" dirty="0"/>
          </a:p>
          <a:p>
            <a:r>
              <a:rPr lang="en-US" sz="2000" b="1" dirty="0"/>
              <a:t>Donations</a:t>
            </a:r>
            <a:r>
              <a:rPr lang="en-US" sz="2000" dirty="0"/>
              <a:t> – organizing drives and </a:t>
            </a:r>
            <a:r>
              <a:rPr lang="en-US" sz="2000" dirty="0" smtClean="0"/>
              <a:t>distribution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6556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824" y="691478"/>
            <a:ext cx="7754187" cy="683263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+mn-lt"/>
              </a:rPr>
              <a:t>CSO Engagement in COVID-19 Outbreak Response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824" y="1838325"/>
            <a:ext cx="7618849" cy="43815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smtClean="0"/>
              <a:t> </a:t>
            </a:r>
            <a:r>
              <a:rPr lang="en-US" sz="2000" dirty="0" smtClean="0"/>
              <a:t>Response areas </a:t>
            </a:r>
            <a:r>
              <a:rPr lang="en-US" sz="2000" b="1" dirty="0" smtClean="0"/>
              <a:t>supported</a:t>
            </a:r>
            <a:r>
              <a:rPr lang="en-US" sz="2000" dirty="0" smtClean="0"/>
              <a:t> </a:t>
            </a:r>
            <a:r>
              <a:rPr lang="en-US" sz="2000" dirty="0"/>
              <a:t>by </a:t>
            </a:r>
            <a:r>
              <a:rPr lang="en-US" sz="2000" dirty="0" smtClean="0"/>
              <a:t>CSO</a:t>
            </a:r>
          </a:p>
          <a:p>
            <a:pPr marL="0" indent="0">
              <a:buNone/>
            </a:pPr>
            <a:endParaRPr lang="en-US" sz="900" dirty="0" smtClean="0"/>
          </a:p>
          <a:p>
            <a:r>
              <a:rPr lang="en-US" sz="2000" b="1" dirty="0"/>
              <a:t>Registration for Vaccination </a:t>
            </a:r>
            <a:r>
              <a:rPr lang="en-US" sz="2000" dirty="0"/>
              <a:t>– data entry, data verification, communications, community </a:t>
            </a:r>
            <a:r>
              <a:rPr lang="en-US" sz="2000" dirty="0" smtClean="0"/>
              <a:t>engagement</a:t>
            </a:r>
          </a:p>
          <a:p>
            <a:pPr marL="114300" indent="0">
              <a:buNone/>
            </a:pPr>
            <a:endParaRPr lang="en-US" sz="900" dirty="0"/>
          </a:p>
          <a:p>
            <a:r>
              <a:rPr lang="en-US" sz="2000" b="1" dirty="0"/>
              <a:t>Information Management </a:t>
            </a:r>
            <a:r>
              <a:rPr lang="en-US" sz="2000" dirty="0"/>
              <a:t>– at command centres </a:t>
            </a:r>
          </a:p>
          <a:p>
            <a:pPr marL="114300" indent="0">
              <a:buNone/>
            </a:pPr>
            <a:endParaRPr lang="en-US" sz="900" b="1" dirty="0" smtClean="0"/>
          </a:p>
          <a:p>
            <a:r>
              <a:rPr lang="en-US" sz="2000" b="1" dirty="0" smtClean="0"/>
              <a:t>Community </a:t>
            </a:r>
            <a:r>
              <a:rPr lang="en-US" sz="2000" b="1" dirty="0"/>
              <a:t>awareness </a:t>
            </a:r>
            <a:r>
              <a:rPr lang="en-US" sz="2000" dirty="0"/>
              <a:t>– with divisional teams</a:t>
            </a:r>
          </a:p>
          <a:p>
            <a:pPr marL="114300" indent="0">
              <a:buNone/>
            </a:pPr>
            <a:endParaRPr lang="en-US" sz="900" b="1" dirty="0" smtClean="0"/>
          </a:p>
          <a:p>
            <a:r>
              <a:rPr lang="en-US" sz="2000" b="1" dirty="0" smtClean="0"/>
              <a:t>Ration </a:t>
            </a:r>
            <a:r>
              <a:rPr lang="en-US" sz="2000" b="1" dirty="0"/>
              <a:t>distribution – </a:t>
            </a:r>
            <a:r>
              <a:rPr lang="en-US" sz="2000" dirty="0"/>
              <a:t>with Divisional Commissioners teams, setting up community gardens/food source</a:t>
            </a:r>
            <a:endParaRPr lang="en-US" sz="2000" b="1" dirty="0"/>
          </a:p>
          <a:p>
            <a:pPr marL="114300" indent="0">
              <a:buNone/>
            </a:pPr>
            <a:endParaRPr lang="en-US" sz="900" b="1" dirty="0" smtClean="0"/>
          </a:p>
          <a:p>
            <a:r>
              <a:rPr lang="en-US" sz="2000" b="1" dirty="0" smtClean="0"/>
              <a:t>Communications </a:t>
            </a:r>
            <a:r>
              <a:rPr lang="en-US" sz="2000" b="1" dirty="0"/>
              <a:t>&amp; Community Engagement </a:t>
            </a:r>
            <a:r>
              <a:rPr lang="en-US" sz="2000" dirty="0"/>
              <a:t>– with MHMS </a:t>
            </a:r>
            <a:r>
              <a:rPr lang="en-US" sz="2000" dirty="0" smtClean="0"/>
              <a:t>Risk </a:t>
            </a:r>
            <a:r>
              <a:rPr lang="en-US" sz="2000" dirty="0" err="1" smtClean="0"/>
              <a:t>Comms</a:t>
            </a:r>
            <a:r>
              <a:rPr lang="en-US" sz="2000" dirty="0" smtClean="0"/>
              <a:t> &amp; Community Engagement teams </a:t>
            </a:r>
            <a:endParaRPr lang="en-US" sz="2000" dirty="0"/>
          </a:p>
          <a:p>
            <a:pPr marL="0" indent="0">
              <a:buNone/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61147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>
            <a:spLocks noGrp="1"/>
          </p:cNvSpPr>
          <p:nvPr>
            <p:ph type="title"/>
          </p:nvPr>
        </p:nvSpPr>
        <p:spPr>
          <a:xfrm>
            <a:off x="693223" y="772885"/>
            <a:ext cx="7326600" cy="424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>
              <a:buClr>
                <a:srgbClr val="000000"/>
              </a:buClr>
            </a:pPr>
            <a:r>
              <a:rPr lang="en-US" sz="2400" dirty="0" smtClean="0"/>
              <a:t>COVID-19 Update – Global and Regional</a:t>
            </a:r>
            <a:endParaRPr sz="2400" i="1" dirty="0">
              <a:solidFill>
                <a:schemeClr val="tx1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662832510"/>
              </p:ext>
            </p:extLst>
          </p:nvPr>
        </p:nvGraphicFramePr>
        <p:xfrm>
          <a:off x="947057" y="1690914"/>
          <a:ext cx="718457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38199" y="1738868"/>
            <a:ext cx="3429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0070C0"/>
                </a:solidFill>
              </a:rPr>
              <a:t>GLOBAL STATS - @26/11/21</a:t>
            </a:r>
            <a:endParaRPr lang="en-US" sz="18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199" y="3933371"/>
            <a:ext cx="3657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0070C0"/>
                </a:solidFill>
              </a:rPr>
              <a:t>REGIONAL STATS - @26/11/21</a:t>
            </a:r>
            <a:endParaRPr lang="en-US" sz="1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44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824" y="691478"/>
            <a:ext cx="7754187" cy="683263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+mn-lt"/>
              </a:rPr>
              <a:t>CSO Engagement in COVID-19 Outbreak Response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824" y="1628775"/>
            <a:ext cx="7618849" cy="46863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smtClean="0"/>
              <a:t> </a:t>
            </a:r>
            <a:r>
              <a:rPr lang="en-US" sz="2000" dirty="0" smtClean="0"/>
              <a:t>Response areas</a:t>
            </a:r>
            <a:r>
              <a:rPr lang="en-US" sz="2000" b="1" dirty="0" smtClean="0"/>
              <a:t> led </a:t>
            </a:r>
            <a:r>
              <a:rPr lang="en-US" sz="2000" dirty="0" smtClean="0"/>
              <a:t>by CSO</a:t>
            </a:r>
          </a:p>
          <a:p>
            <a:pPr marL="0" indent="0">
              <a:buNone/>
            </a:pPr>
            <a:endParaRPr lang="en-US" sz="900" dirty="0" smtClean="0"/>
          </a:p>
          <a:p>
            <a:r>
              <a:rPr lang="en-US" sz="2000" b="1" dirty="0"/>
              <a:t>Communications </a:t>
            </a:r>
            <a:r>
              <a:rPr lang="en-US" sz="2000" dirty="0"/>
              <a:t>– awareness and to tackle misinformation and stigma</a:t>
            </a:r>
          </a:p>
          <a:p>
            <a:pPr marL="114300" indent="0">
              <a:buNone/>
            </a:pPr>
            <a:endParaRPr lang="en-US" sz="900" b="1" dirty="0" smtClean="0"/>
          </a:p>
          <a:p>
            <a:r>
              <a:rPr lang="en-US" sz="2000" b="1" dirty="0" smtClean="0"/>
              <a:t>PPE </a:t>
            </a:r>
            <a:r>
              <a:rPr lang="en-US" sz="2000" dirty="0"/>
              <a:t>– distribution to the community </a:t>
            </a:r>
          </a:p>
          <a:p>
            <a:pPr marL="114300" indent="0">
              <a:buNone/>
            </a:pPr>
            <a:endParaRPr lang="en-US" sz="900" b="1" dirty="0" smtClean="0"/>
          </a:p>
          <a:p>
            <a:r>
              <a:rPr lang="en-US" sz="2000" b="1" dirty="0" smtClean="0"/>
              <a:t>Vaccination</a:t>
            </a:r>
            <a:r>
              <a:rPr lang="en-US" sz="2000" dirty="0" smtClean="0"/>
              <a:t> </a:t>
            </a:r>
            <a:r>
              <a:rPr lang="en-US" sz="2000" dirty="0"/>
              <a:t>– support the campaign</a:t>
            </a:r>
          </a:p>
          <a:p>
            <a:pPr marL="114300" indent="0">
              <a:buNone/>
            </a:pPr>
            <a:endParaRPr lang="en-US" sz="900" b="1" dirty="0" smtClean="0"/>
          </a:p>
          <a:p>
            <a:r>
              <a:rPr lang="en-US" sz="2000" b="1" dirty="0" smtClean="0"/>
              <a:t>Ration </a:t>
            </a:r>
            <a:r>
              <a:rPr lang="en-US" sz="2000" b="1" dirty="0"/>
              <a:t>distribution – </a:t>
            </a:r>
            <a:r>
              <a:rPr lang="en-US" sz="2000" dirty="0"/>
              <a:t>for vulnerable communities</a:t>
            </a:r>
            <a:endParaRPr lang="en-US" sz="2000" b="1" dirty="0"/>
          </a:p>
          <a:p>
            <a:pPr marL="114300" indent="0">
              <a:buNone/>
            </a:pPr>
            <a:endParaRPr lang="en-US" sz="900" b="1" dirty="0" smtClean="0"/>
          </a:p>
          <a:p>
            <a:r>
              <a:rPr lang="en-US" sz="2000" b="1" dirty="0" smtClean="0"/>
              <a:t>Home </a:t>
            </a:r>
            <a:r>
              <a:rPr lang="en-US" sz="2000" b="1" dirty="0"/>
              <a:t>garden </a:t>
            </a:r>
            <a:r>
              <a:rPr lang="en-US" sz="2000" dirty="0"/>
              <a:t>– with </a:t>
            </a:r>
            <a:r>
              <a:rPr lang="en-US" sz="2000" dirty="0" err="1"/>
              <a:t>MoA</a:t>
            </a:r>
            <a:r>
              <a:rPr lang="en-US" sz="2000" dirty="0"/>
              <a:t> for seedlings and home garden</a:t>
            </a:r>
          </a:p>
          <a:p>
            <a:pPr marL="114300" indent="0">
              <a:buNone/>
            </a:pPr>
            <a:endParaRPr lang="en-US" sz="900" b="1" dirty="0" smtClean="0"/>
          </a:p>
          <a:p>
            <a:r>
              <a:rPr lang="en-US" sz="2000" b="1" dirty="0" smtClean="0"/>
              <a:t>WASH</a:t>
            </a:r>
            <a:r>
              <a:rPr lang="en-US" sz="2000" dirty="0" smtClean="0"/>
              <a:t> </a:t>
            </a:r>
            <a:r>
              <a:rPr lang="en-US" sz="2000" dirty="0"/>
              <a:t>– distribution to vulnerable communities </a:t>
            </a:r>
          </a:p>
          <a:p>
            <a:pPr marL="114300" indent="0">
              <a:buNone/>
            </a:pPr>
            <a:endParaRPr lang="en-US" sz="900" b="1" dirty="0" smtClean="0"/>
          </a:p>
          <a:p>
            <a:r>
              <a:rPr lang="en-US" sz="2000" b="1" dirty="0" smtClean="0"/>
              <a:t>Counselling</a:t>
            </a:r>
            <a:r>
              <a:rPr lang="en-US" sz="2000" dirty="0" smtClean="0"/>
              <a:t> </a:t>
            </a:r>
            <a:r>
              <a:rPr lang="en-US" sz="2000" dirty="0"/>
              <a:t>– psychosocial and mental health support</a:t>
            </a:r>
          </a:p>
        </p:txBody>
      </p:sp>
    </p:spTree>
    <p:extLst>
      <p:ext uri="{BB962C8B-B14F-4D97-AF65-F5344CB8AC3E}">
        <p14:creationId xmlns:p14="http://schemas.microsoft.com/office/powerpoint/2010/main" val="329059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>
            <a:spLocks noGrp="1"/>
          </p:cNvSpPr>
          <p:nvPr>
            <p:ph type="title"/>
          </p:nvPr>
        </p:nvSpPr>
        <p:spPr>
          <a:xfrm>
            <a:off x="693223" y="707572"/>
            <a:ext cx="7326600" cy="489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>
              <a:buClr>
                <a:srgbClr val="000000"/>
              </a:buClr>
            </a:pPr>
            <a:r>
              <a:rPr lang="en-US" sz="2400" dirty="0" smtClean="0"/>
              <a:t>Border Health Protection Unit</a:t>
            </a:r>
            <a:endParaRPr sz="2400" i="1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A3A8603-8ADC-477E-AC28-09CE72822538}"/>
              </a:ext>
            </a:extLst>
          </p:cNvPr>
          <p:cNvSpPr txBox="1"/>
          <p:nvPr/>
        </p:nvSpPr>
        <p:spPr>
          <a:xfrm>
            <a:off x="489857" y="1617055"/>
            <a:ext cx="81534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en-US" sz="1800" dirty="0" smtClean="0"/>
              <a:t>With border reopening on 01 Dec 2021, need to ensure that border measures remain in place and enforced to protect against re-introduction of virus from abroad into Fiji</a:t>
            </a:r>
          </a:p>
          <a:p>
            <a:pPr>
              <a:buClr>
                <a:srgbClr val="C00000"/>
              </a:buClr>
            </a:pPr>
            <a:endParaRPr lang="en-US" sz="1800" dirty="0"/>
          </a:p>
          <a:p>
            <a:pPr>
              <a:buClr>
                <a:srgbClr val="C00000"/>
              </a:buClr>
            </a:pPr>
            <a:r>
              <a:rPr lang="en-US" sz="1800" dirty="0" smtClean="0"/>
              <a:t>Hence the need to establish a Border Health Unit under the Health Protection division</a:t>
            </a:r>
          </a:p>
          <a:p>
            <a:pPr>
              <a:buClr>
                <a:srgbClr val="C00000"/>
              </a:buClr>
            </a:pPr>
            <a:endParaRPr lang="en-US" sz="1800" dirty="0" smtClean="0"/>
          </a:p>
          <a:p>
            <a:pPr>
              <a:buClr>
                <a:srgbClr val="C00000"/>
              </a:buClr>
            </a:pPr>
            <a:endParaRPr lang="en-US" sz="1800" dirty="0"/>
          </a:p>
          <a:p>
            <a:pPr>
              <a:buClr>
                <a:srgbClr val="C00000"/>
              </a:buClr>
            </a:pPr>
            <a:r>
              <a:rPr lang="en-US" sz="1800" b="1" dirty="0" smtClean="0"/>
              <a:t>Objectives of BHPU</a:t>
            </a:r>
            <a:r>
              <a:rPr lang="en-US" sz="1800" dirty="0" smtClean="0"/>
              <a:t>:</a:t>
            </a:r>
          </a:p>
          <a:p>
            <a:pPr>
              <a:buClr>
                <a:srgbClr val="C00000"/>
              </a:buClr>
            </a:pPr>
            <a:endParaRPr lang="en-US" sz="1800" dirty="0"/>
          </a:p>
          <a:p>
            <a:pPr>
              <a:buClr>
                <a:srgbClr val="C00000"/>
              </a:buClr>
            </a:pPr>
            <a:r>
              <a:rPr lang="en-US" sz="1800" dirty="0" smtClean="0"/>
              <a:t>1. 	Establish </a:t>
            </a:r>
            <a:r>
              <a:rPr lang="en-US" sz="1800" dirty="0"/>
              <a:t>processes for the seamless and timely processing of </a:t>
            </a:r>
            <a:r>
              <a:rPr lang="en-US" sz="1800" dirty="0" smtClean="0"/>
              <a:t>	approved </a:t>
            </a:r>
            <a:r>
              <a:rPr lang="en-US" sz="1800" dirty="0"/>
              <a:t>visitors to Fiji at all international ports of entry;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₪"/>
            </a:pPr>
            <a:endParaRPr lang="en-US" sz="1800" dirty="0" smtClean="0"/>
          </a:p>
          <a:p>
            <a:pPr>
              <a:buClr>
                <a:srgbClr val="C00000"/>
              </a:buClr>
            </a:pPr>
            <a:r>
              <a:rPr lang="en-US" sz="1800" dirty="0" smtClean="0"/>
              <a:t>2.	Facilitate </a:t>
            </a:r>
            <a:r>
              <a:rPr lang="en-US" sz="1800" dirty="0"/>
              <a:t>interagency collaboration and cooperation for the health </a:t>
            </a:r>
            <a:r>
              <a:rPr lang="en-US" sz="1800" dirty="0" smtClean="0"/>
              <a:t>	clearance </a:t>
            </a:r>
            <a:r>
              <a:rPr lang="en-US" sz="1800" dirty="0"/>
              <a:t>at the international ports of entry for all visitors to Fiji;</a:t>
            </a:r>
          </a:p>
          <a:p>
            <a:pPr>
              <a:buClr>
                <a:srgbClr val="C00000"/>
              </a:buClr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70298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>
            <a:spLocks noGrp="1"/>
          </p:cNvSpPr>
          <p:nvPr>
            <p:ph type="title"/>
          </p:nvPr>
        </p:nvSpPr>
        <p:spPr>
          <a:xfrm>
            <a:off x="693223" y="707572"/>
            <a:ext cx="7326600" cy="489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>
              <a:buClr>
                <a:srgbClr val="000000"/>
              </a:buClr>
            </a:pPr>
            <a:r>
              <a:rPr lang="en-US" sz="2400" dirty="0" smtClean="0"/>
              <a:t>Border Health Protection Unit</a:t>
            </a:r>
            <a:endParaRPr sz="2400" i="1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A3A8603-8ADC-477E-AC28-09CE72822538}"/>
              </a:ext>
            </a:extLst>
          </p:cNvPr>
          <p:cNvSpPr txBox="1"/>
          <p:nvPr/>
        </p:nvSpPr>
        <p:spPr>
          <a:xfrm>
            <a:off x="552450" y="1836130"/>
            <a:ext cx="781050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en-US" sz="1800" dirty="0" smtClean="0"/>
              <a:t>3. 	Undertake </a:t>
            </a:r>
            <a:r>
              <a:rPr lang="en-US" sz="1800" dirty="0"/>
              <a:t>clinical assessment and inpatient care for visitors </a:t>
            </a:r>
            <a:r>
              <a:rPr lang="en-US" sz="1800" dirty="0" smtClean="0"/>
              <a:t>	suspected </a:t>
            </a:r>
            <a:r>
              <a:rPr lang="en-US" sz="1800" dirty="0"/>
              <a:t>or confirmed to be suffering from an imported </a:t>
            </a:r>
            <a:r>
              <a:rPr lang="en-US" sz="1800" dirty="0" smtClean="0"/>
              <a:t>	communicable </a:t>
            </a:r>
            <a:r>
              <a:rPr lang="en-US" sz="1800" dirty="0"/>
              <a:t>disease that can be spread within the population in </a:t>
            </a:r>
            <a:r>
              <a:rPr lang="en-US" sz="1800" dirty="0" smtClean="0"/>
              <a:t>	Fiji</a:t>
            </a:r>
            <a:r>
              <a:rPr lang="en-US" sz="1800" dirty="0"/>
              <a:t>;</a:t>
            </a:r>
          </a:p>
          <a:p>
            <a:pPr>
              <a:buClr>
                <a:srgbClr val="C00000"/>
              </a:buClr>
            </a:pPr>
            <a:endParaRPr lang="en-US" sz="1800" dirty="0" smtClean="0"/>
          </a:p>
          <a:p>
            <a:pPr>
              <a:buClr>
                <a:srgbClr val="C00000"/>
              </a:buClr>
            </a:pPr>
            <a:endParaRPr lang="en-US" sz="1800" dirty="0" smtClean="0"/>
          </a:p>
          <a:p>
            <a:pPr>
              <a:buClr>
                <a:srgbClr val="C00000"/>
              </a:buClr>
            </a:pPr>
            <a:r>
              <a:rPr lang="en-US" sz="1800" dirty="0" smtClean="0"/>
              <a:t>4.	Admit</a:t>
            </a:r>
            <a:r>
              <a:rPr lang="en-US" sz="1800" dirty="0"/>
              <a:t>, manage and discharge visitors at the designated </a:t>
            </a:r>
            <a:r>
              <a:rPr lang="en-US" sz="1800" dirty="0" smtClean="0"/>
              <a:t>	government quarantine </a:t>
            </a:r>
            <a:r>
              <a:rPr lang="en-US" sz="1800" dirty="0"/>
              <a:t>facilities for the purpose of managing the </a:t>
            </a:r>
            <a:r>
              <a:rPr lang="en-US" sz="1800" dirty="0" smtClean="0"/>
              <a:t>	risks </a:t>
            </a:r>
            <a:r>
              <a:rPr lang="en-US" sz="1800" dirty="0"/>
              <a:t>of importing </a:t>
            </a:r>
            <a:r>
              <a:rPr lang="en-US" sz="1800" dirty="0" smtClean="0"/>
              <a:t>	communicable </a:t>
            </a:r>
            <a:r>
              <a:rPr lang="en-US" sz="1800" dirty="0"/>
              <a:t>diseases into the Fijian </a:t>
            </a:r>
            <a:r>
              <a:rPr lang="en-US" sz="1800" dirty="0" smtClean="0"/>
              <a:t>	communities</a:t>
            </a:r>
            <a:r>
              <a:rPr lang="en-US" sz="1800" dirty="0"/>
              <a:t>;</a:t>
            </a:r>
          </a:p>
          <a:p>
            <a:pPr>
              <a:buClr>
                <a:srgbClr val="C00000"/>
              </a:buClr>
            </a:pPr>
            <a:endParaRPr lang="en-US" sz="1800" dirty="0" smtClean="0"/>
          </a:p>
          <a:p>
            <a:pPr>
              <a:buClr>
                <a:srgbClr val="C00000"/>
              </a:buClr>
            </a:pPr>
            <a:endParaRPr lang="en-US" sz="1800" dirty="0" smtClean="0"/>
          </a:p>
          <a:p>
            <a:pPr>
              <a:buClr>
                <a:srgbClr val="C00000"/>
              </a:buClr>
            </a:pPr>
            <a:r>
              <a:rPr lang="en-US" sz="1800" dirty="0" smtClean="0"/>
              <a:t>5.	Implement </a:t>
            </a:r>
            <a:r>
              <a:rPr lang="en-US" sz="1800" dirty="0"/>
              <a:t>all planned border health activities to monitor, report </a:t>
            </a:r>
            <a:r>
              <a:rPr lang="en-US" sz="1800" dirty="0" smtClean="0"/>
              <a:t>	and control </a:t>
            </a:r>
            <a:r>
              <a:rPr lang="en-US" sz="1800" dirty="0"/>
              <a:t>the presence of an imported communicable disease </a:t>
            </a:r>
            <a:r>
              <a:rPr lang="en-US" sz="1800" dirty="0" smtClean="0"/>
              <a:t>	amongst visitors </a:t>
            </a:r>
            <a:r>
              <a:rPr lang="en-US" sz="1800" dirty="0"/>
              <a:t>to Fiji</a:t>
            </a:r>
            <a:r>
              <a:rPr lang="en-US" sz="1800" dirty="0" smtClean="0"/>
              <a:t>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187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5" descr="team discussions who (1).jpg"/>
          <p:cNvPicPr preferRelativeResize="0"/>
          <p:nvPr/>
        </p:nvPicPr>
        <p:blipFill rotWithShape="1">
          <a:blip r:embed="rId3">
            <a:alphaModFix/>
          </a:blip>
          <a:srcRect l="8665" b="10557"/>
          <a:stretch/>
        </p:blipFill>
        <p:spPr>
          <a:xfrm>
            <a:off x="1" y="810085"/>
            <a:ext cx="9143999" cy="4389077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5"/>
          <p:cNvSpPr/>
          <p:nvPr/>
        </p:nvSpPr>
        <p:spPr>
          <a:xfrm>
            <a:off x="0" y="5199163"/>
            <a:ext cx="9144000" cy="8015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1800"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31278" y="5408876"/>
            <a:ext cx="2299995" cy="39188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95" name="Google Shape;95;p5"/>
          <p:cNvSpPr/>
          <p:nvPr/>
        </p:nvSpPr>
        <p:spPr>
          <a:xfrm>
            <a:off x="1" y="2330276"/>
            <a:ext cx="9144000" cy="1365423"/>
          </a:xfrm>
          <a:prstGeom prst="rect">
            <a:avLst/>
          </a:prstGeom>
          <a:solidFill>
            <a:schemeClr val="lt1">
              <a:alpha val="69411"/>
            </a:schemeClr>
          </a:solidFill>
          <a:ln w="9525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1800"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5"/>
          <p:cNvSpPr/>
          <p:nvPr/>
        </p:nvSpPr>
        <p:spPr>
          <a:xfrm>
            <a:off x="190106" y="2518454"/>
            <a:ext cx="8554265" cy="1177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buSzPts val="4800"/>
            </a:pPr>
            <a:r>
              <a:rPr lang="en-US" sz="3000" b="1" dirty="0" smtClean="0">
                <a:solidFill>
                  <a:srgbClr val="8E161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Establishment of the </a:t>
            </a:r>
            <a:r>
              <a:rPr lang="en-US" sz="3000" b="1" dirty="0">
                <a:solidFill>
                  <a:srgbClr val="8E161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National Surgical, Obstetric, and Anaesthesia </a:t>
            </a:r>
            <a:r>
              <a:rPr lang="en-US" sz="3000" b="1" dirty="0" smtClean="0">
                <a:solidFill>
                  <a:srgbClr val="8E161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Plan (NSOAP)</a:t>
            </a:r>
            <a:endParaRPr lang="en-US" sz="3000" dirty="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2" name="Picture 4" descr="Ministry of Health and Medical Services to conduct in‑house blood ...">
            <a:extLst>
              <a:ext uri="{FF2B5EF4-FFF2-40B4-BE49-F238E27FC236}">
                <a16:creationId xmlns="" xmlns:a16="http://schemas.microsoft.com/office/drawing/2014/main" id="{42B6139B-3CB2-8144-BAFC-40B5BA1AD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106" y="5300802"/>
            <a:ext cx="1435151" cy="64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Google Shape;356;p34">
            <a:extLst>
              <a:ext uri="{FF2B5EF4-FFF2-40B4-BE49-F238E27FC236}">
                <a16:creationId xmlns="" xmlns:a16="http://schemas.microsoft.com/office/drawing/2014/main" id="{739CBDC6-E92C-9B48-99B7-BA69A094A31A}"/>
              </a:ext>
            </a:extLst>
          </p:cNvPr>
          <p:cNvPicPr preferRelativeResize="0"/>
          <p:nvPr/>
        </p:nvPicPr>
        <p:blipFill rotWithShape="1">
          <a:blip r:embed="rId6"/>
          <a:stretch/>
        </p:blipFill>
        <p:spPr>
          <a:xfrm>
            <a:off x="7404308" y="5435262"/>
            <a:ext cx="1340063" cy="494048"/>
          </a:xfrm>
          <a:prstGeom prst="rect">
            <a:avLst/>
          </a:prstGeom>
          <a:noFill/>
        </p:spPr>
      </p:pic>
      <p:pic>
        <p:nvPicPr>
          <p:cNvPr id="14" name="Google Shape;357;p34">
            <a:extLst>
              <a:ext uri="{FF2B5EF4-FFF2-40B4-BE49-F238E27FC236}">
                <a16:creationId xmlns="" xmlns:a16="http://schemas.microsoft.com/office/drawing/2014/main" id="{9BEA7E81-E10C-0F47-B0DA-4E1CB928588A}"/>
              </a:ext>
            </a:extLst>
          </p:cNvPr>
          <p:cNvPicPr preferRelativeResize="0"/>
          <p:nvPr/>
        </p:nvPicPr>
        <p:blipFill rotWithShape="1">
          <a:blip r:embed="rId7"/>
          <a:stretch/>
        </p:blipFill>
        <p:spPr>
          <a:xfrm>
            <a:off x="6230619" y="5334287"/>
            <a:ext cx="727614" cy="645882"/>
          </a:xfrm>
          <a:prstGeom prst="rect">
            <a:avLst/>
          </a:prstGeom>
          <a:noFill/>
        </p:spPr>
      </p:pic>
      <p:pic>
        <p:nvPicPr>
          <p:cNvPr id="15" name="Picture 6" descr="Review of adolescent substance use and responses in the WHO Western Pacific  Region | NDARC - National Drug and Alcohol Research Centre">
            <a:extLst>
              <a:ext uri="{FF2B5EF4-FFF2-40B4-BE49-F238E27FC236}">
                <a16:creationId xmlns="" xmlns:a16="http://schemas.microsoft.com/office/drawing/2014/main" id="{0B18E82F-CBED-D544-BB3A-37655EBE2A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54" r="11" b="19355"/>
          <a:stretch/>
        </p:blipFill>
        <p:spPr bwMode="auto">
          <a:xfrm>
            <a:off x="2241327" y="5300802"/>
            <a:ext cx="1090322" cy="66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3425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"/>
          <p:cNvSpPr txBox="1"/>
          <p:nvPr/>
        </p:nvSpPr>
        <p:spPr>
          <a:xfrm>
            <a:off x="3100798" y="5735611"/>
            <a:ext cx="730334" cy="207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900" b="1">
                <a:solidFill>
                  <a:schemeClr val="lt1"/>
                </a:solidFill>
              </a:rPr>
              <a:t>ZAMBIA</a:t>
            </a:r>
            <a:endParaRPr sz="900" b="1">
              <a:solidFill>
                <a:schemeClr val="lt1"/>
              </a:solidFill>
            </a:endParaRPr>
          </a:p>
        </p:txBody>
      </p:sp>
      <p:pic>
        <p:nvPicPr>
          <p:cNvPr id="116" name="Google Shape;116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5178" y="3021250"/>
            <a:ext cx="2873044" cy="363135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9"/>
          <p:cNvSpPr txBox="1"/>
          <p:nvPr/>
        </p:nvSpPr>
        <p:spPr>
          <a:xfrm>
            <a:off x="0" y="857250"/>
            <a:ext cx="9144000" cy="721125"/>
          </a:xfrm>
          <a:prstGeom prst="rect">
            <a:avLst/>
          </a:prstGeom>
          <a:solidFill>
            <a:srgbClr val="B62C36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3200"/>
            </a:pPr>
            <a:r>
              <a:rPr lang="en-US" sz="2400" b="1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The Lancet Commission on Global Surgery</a:t>
            </a:r>
            <a:endParaRPr sz="240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8" name="Google Shape;118;p9"/>
          <p:cNvSpPr/>
          <p:nvPr/>
        </p:nvSpPr>
        <p:spPr>
          <a:xfrm>
            <a:off x="4200633" y="1578375"/>
            <a:ext cx="4943367" cy="4708019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050">
              <a:solidFill>
                <a:schemeClr val="lt1"/>
              </a:solidFill>
            </a:endParaRPr>
          </a:p>
        </p:txBody>
      </p:sp>
      <p:pic>
        <p:nvPicPr>
          <p:cNvPr id="119" name="Google Shape;119;p9"/>
          <p:cNvPicPr preferRelativeResize="0"/>
          <p:nvPr/>
        </p:nvPicPr>
        <p:blipFill rotWithShape="1">
          <a:blip r:embed="rId4">
            <a:alphaModFix/>
          </a:blip>
          <a:srcRect r="-2637"/>
          <a:stretch/>
        </p:blipFill>
        <p:spPr>
          <a:xfrm>
            <a:off x="4423435" y="1963428"/>
            <a:ext cx="4657641" cy="38118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90525" y="1822759"/>
            <a:ext cx="381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The reason</a:t>
            </a:r>
            <a:r>
              <a:rPr lang="en-US" sz="1600" dirty="0" smtClean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To address the unmet surgical need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Strengthening surgical care also improves health system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825135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5"/>
          <p:cNvSpPr txBox="1"/>
          <p:nvPr/>
        </p:nvSpPr>
        <p:spPr>
          <a:xfrm>
            <a:off x="0" y="857250"/>
            <a:ext cx="9144000" cy="721231"/>
          </a:xfrm>
          <a:prstGeom prst="rect">
            <a:avLst/>
          </a:prstGeom>
          <a:solidFill>
            <a:srgbClr val="B62C36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3200"/>
            </a:pPr>
            <a:r>
              <a:rPr lang="en-US" sz="2400" b="1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Rationale for NSOAP</a:t>
            </a:r>
            <a:endParaRPr sz="240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9" name="Google Shape;169;p25"/>
          <p:cNvSpPr/>
          <p:nvPr/>
        </p:nvSpPr>
        <p:spPr>
          <a:xfrm>
            <a:off x="4325517" y="1578481"/>
            <a:ext cx="4818483" cy="4422269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050">
              <a:solidFill>
                <a:schemeClr val="lt1"/>
              </a:solidFill>
            </a:endParaRPr>
          </a:p>
        </p:txBody>
      </p:sp>
      <p:sp>
        <p:nvSpPr>
          <p:cNvPr id="170" name="Google Shape;170;p25"/>
          <p:cNvSpPr txBox="1"/>
          <p:nvPr/>
        </p:nvSpPr>
        <p:spPr>
          <a:xfrm>
            <a:off x="3100798" y="5735611"/>
            <a:ext cx="730334" cy="207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900" b="1">
                <a:solidFill>
                  <a:schemeClr val="lt1"/>
                </a:solidFill>
              </a:rPr>
              <a:t>ZAMBIA</a:t>
            </a:r>
            <a:endParaRPr sz="900" b="1">
              <a:solidFill>
                <a:schemeClr val="lt1"/>
              </a:solidFill>
            </a:endParaRPr>
          </a:p>
        </p:txBody>
      </p:sp>
      <p:sp>
        <p:nvSpPr>
          <p:cNvPr id="171" name="Google Shape;171;p25"/>
          <p:cNvSpPr txBox="1"/>
          <p:nvPr/>
        </p:nvSpPr>
        <p:spPr>
          <a:xfrm>
            <a:off x="238125" y="2400704"/>
            <a:ext cx="3858792" cy="3600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685800" lvl="1" indent="-257175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1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Sustainable </a:t>
            </a:r>
            <a:r>
              <a:rPr lang="en-US" sz="18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Development Goals</a:t>
            </a:r>
          </a:p>
          <a:p>
            <a:pPr marL="428625" lv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800"/>
            </a:pPr>
            <a:r>
              <a:rPr lang="en-US" sz="1800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Surgery can help achieve 8 of the 17 SDGs </a:t>
            </a:r>
          </a:p>
          <a:p>
            <a:pPr marL="428625" lv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800"/>
            </a:pPr>
            <a:endParaRPr sz="1800" dirty="0"/>
          </a:p>
          <a:p>
            <a:pPr marL="685800" lvl="1" indent="-257175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Universal Health Coverage</a:t>
            </a:r>
          </a:p>
          <a:p>
            <a:pPr marL="428625" lv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800"/>
            </a:pPr>
            <a:r>
              <a:rPr lang="en-US" sz="1800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WHA Resolution 68.15 in 2015 – a global priority</a:t>
            </a:r>
          </a:p>
          <a:p>
            <a:pPr marL="428625" lv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800"/>
            </a:pPr>
            <a:endParaRPr lang="en-US" sz="1800" dirty="0">
              <a:solidFill>
                <a:schemeClr val="bg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257175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Investment is cost-effective </a:t>
            </a:r>
          </a:p>
          <a:p>
            <a:pPr marL="428625" lv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800"/>
            </a:pPr>
            <a:r>
              <a:rPr lang="en-US" sz="1800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Investment of 350 billion USD needed to meet global surgical needs by 2030</a:t>
            </a:r>
          </a:p>
          <a:p>
            <a:pPr marL="428625" lv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800"/>
            </a:pPr>
            <a:endParaRPr lang="en-US" sz="1275" dirty="0">
              <a:solidFill>
                <a:schemeClr val="bg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Google Shape;172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901" y="1668755"/>
            <a:ext cx="4121316" cy="721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64775" y="1653388"/>
            <a:ext cx="2939965" cy="1222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49;p24">
            <a:extLst>
              <a:ext uri="{FF2B5EF4-FFF2-40B4-BE49-F238E27FC236}">
                <a16:creationId xmlns="" xmlns:a16="http://schemas.microsoft.com/office/drawing/2014/main" id="{69710299-8722-2949-AE82-E32F50F9F01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04271" y="3229624"/>
            <a:ext cx="2860975" cy="1014048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454F6B1C-11AB-5B4E-B197-F560C2DD743C}"/>
              </a:ext>
            </a:extLst>
          </p:cNvPr>
          <p:cNvCxnSpPr/>
          <p:nvPr/>
        </p:nvCxnSpPr>
        <p:spPr>
          <a:xfrm>
            <a:off x="4572000" y="3021807"/>
            <a:ext cx="4343400" cy="0"/>
          </a:xfrm>
          <a:prstGeom prst="line">
            <a:avLst/>
          </a:prstGeom>
          <a:ln w="38100">
            <a:solidFill>
              <a:srgbClr val="C00000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1B742BF6-CF31-8947-A7B0-06F27876D385}"/>
              </a:ext>
            </a:extLst>
          </p:cNvPr>
          <p:cNvCxnSpPr/>
          <p:nvPr/>
        </p:nvCxnSpPr>
        <p:spPr>
          <a:xfrm>
            <a:off x="4602446" y="4464844"/>
            <a:ext cx="4343400" cy="0"/>
          </a:xfrm>
          <a:prstGeom prst="line">
            <a:avLst/>
          </a:prstGeom>
          <a:ln w="38100">
            <a:solidFill>
              <a:srgbClr val="C00000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oogle Shape;344;p52">
            <a:extLst>
              <a:ext uri="{FF2B5EF4-FFF2-40B4-BE49-F238E27FC236}">
                <a16:creationId xmlns="" xmlns:a16="http://schemas.microsoft.com/office/drawing/2014/main" id="{54B30055-A727-924C-B7BE-A29555AC3AE6}"/>
              </a:ext>
            </a:extLst>
          </p:cNvPr>
          <p:cNvGrpSpPr/>
          <p:nvPr/>
        </p:nvGrpSpPr>
        <p:grpSpPr>
          <a:xfrm>
            <a:off x="4650582" y="4837257"/>
            <a:ext cx="4168381" cy="849450"/>
            <a:chOff x="765175" y="1849821"/>
            <a:chExt cx="11109992" cy="2322786"/>
          </a:xfrm>
        </p:grpSpPr>
        <p:sp>
          <p:nvSpPr>
            <p:cNvPr id="17" name="Google Shape;345;p52">
              <a:extLst>
                <a:ext uri="{FF2B5EF4-FFF2-40B4-BE49-F238E27FC236}">
                  <a16:creationId xmlns="" xmlns:a16="http://schemas.microsoft.com/office/drawing/2014/main" id="{CB85257F-35CC-A240-8B1A-F556007CE641}"/>
                </a:ext>
              </a:extLst>
            </p:cNvPr>
            <p:cNvSpPr/>
            <p:nvPr/>
          </p:nvSpPr>
          <p:spPr>
            <a:xfrm>
              <a:off x="3419243" y="1849821"/>
              <a:ext cx="8455924" cy="23227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31" tIns="25706" rIns="51431" bIns="25706" anchor="ctr" anchorCtr="0">
              <a:noAutofit/>
            </a:bodyPr>
            <a:lstStyle/>
            <a:p>
              <a:r>
                <a:rPr lang="en" sz="1200" b="1" dirty="0">
                  <a:solidFill>
                    <a:srgbClr val="0070C0"/>
                  </a:solidFill>
                  <a:latin typeface="Avenir"/>
                  <a:ea typeface="Avenir"/>
                  <a:cs typeface="Avenir"/>
                  <a:sym typeface="Avenir"/>
                </a:rPr>
                <a:t>Investing in Surgical Care</a:t>
              </a:r>
              <a:endParaRPr sz="1200" dirty="0"/>
            </a:p>
            <a:p>
              <a:r>
                <a:rPr lang="en" sz="1050" dirty="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is affordable, saves lives, and promotes economic growth</a:t>
              </a:r>
              <a:endParaRPr lang="en" sz="1050" dirty="0">
                <a:ea typeface="Avenir"/>
              </a:endParaRPr>
            </a:p>
            <a:p>
              <a:endParaRPr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r>
                <a:rPr lang="en" sz="1050" dirty="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Estimated loss of economic output in LMICs 2015-2030: </a:t>
              </a:r>
              <a:r>
                <a:rPr lang="en" sz="1050" dirty="0">
                  <a:solidFill>
                    <a:srgbClr val="0070C0"/>
                  </a:solidFill>
                  <a:latin typeface="Avenir"/>
                  <a:ea typeface="Avenir"/>
                  <a:cs typeface="Avenir"/>
                  <a:sym typeface="Avenir"/>
                </a:rPr>
                <a:t>$12.3 trillion (2010 US $, PPP)  </a:t>
              </a:r>
              <a:endParaRPr sz="1050" dirty="0"/>
            </a:p>
            <a:p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346;p52">
              <a:extLst>
                <a:ext uri="{FF2B5EF4-FFF2-40B4-BE49-F238E27FC236}">
                  <a16:creationId xmlns="" xmlns:a16="http://schemas.microsoft.com/office/drawing/2014/main" id="{495E08E8-B71C-6F4D-B8BA-2E73388C86A4}"/>
                </a:ext>
              </a:extLst>
            </p:cNvPr>
            <p:cNvSpPr/>
            <p:nvPr/>
          </p:nvSpPr>
          <p:spPr>
            <a:xfrm>
              <a:off x="765175" y="1849821"/>
              <a:ext cx="2453545" cy="1283568"/>
            </a:xfrm>
            <a:custGeom>
              <a:avLst/>
              <a:gdLst/>
              <a:ahLst/>
              <a:cxnLst/>
              <a:rect l="l" t="t" r="r" b="b"/>
              <a:pathLst>
                <a:path w="2453545" h="1283568" extrusionOk="0">
                  <a:moveTo>
                    <a:pt x="0" y="1192696"/>
                  </a:moveTo>
                  <a:lnTo>
                    <a:pt x="539553" y="789451"/>
                  </a:lnTo>
                  <a:lnTo>
                    <a:pt x="772413" y="1016631"/>
                  </a:lnTo>
                  <a:lnTo>
                    <a:pt x="1465312" y="482758"/>
                  </a:lnTo>
                  <a:lnTo>
                    <a:pt x="1641376" y="653143"/>
                  </a:lnTo>
                  <a:lnTo>
                    <a:pt x="2277481" y="159026"/>
                  </a:lnTo>
                  <a:lnTo>
                    <a:pt x="2192288" y="62474"/>
                  </a:lnTo>
                  <a:lnTo>
                    <a:pt x="2453545" y="0"/>
                  </a:lnTo>
                  <a:lnTo>
                    <a:pt x="2425148" y="278296"/>
                  </a:lnTo>
                  <a:lnTo>
                    <a:pt x="2425148" y="289655"/>
                  </a:lnTo>
                  <a:lnTo>
                    <a:pt x="2334276" y="198782"/>
                  </a:lnTo>
                  <a:lnTo>
                    <a:pt x="1635697" y="761053"/>
                  </a:lnTo>
                  <a:lnTo>
                    <a:pt x="1482350" y="584989"/>
                  </a:lnTo>
                  <a:lnTo>
                    <a:pt x="738335" y="1130221"/>
                  </a:lnTo>
                  <a:lnTo>
                    <a:pt x="556591" y="925759"/>
                  </a:lnTo>
                  <a:lnTo>
                    <a:pt x="68154" y="1283568"/>
                  </a:lnTo>
                  <a:lnTo>
                    <a:pt x="0" y="119269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51431" tIns="25706" rIns="51431" bIns="25706" anchor="ctr" anchorCtr="0">
              <a:noAutofit/>
            </a:bodyPr>
            <a:lstStyle/>
            <a:p>
              <a:pPr algn="ctr">
                <a:buClr>
                  <a:schemeClr val="lt1"/>
                </a:buClr>
                <a:buSzPts val="1400"/>
              </a:pPr>
              <a:endPara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3065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5"/>
          <p:cNvSpPr txBox="1"/>
          <p:nvPr/>
        </p:nvSpPr>
        <p:spPr>
          <a:xfrm>
            <a:off x="0" y="857250"/>
            <a:ext cx="9144000" cy="721231"/>
          </a:xfrm>
          <a:prstGeom prst="rect">
            <a:avLst/>
          </a:prstGeom>
          <a:solidFill>
            <a:srgbClr val="B62C36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3200"/>
            </a:pPr>
            <a:r>
              <a:rPr lang="en-US" sz="2400" b="1" dirty="0" smtClean="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Fiji Stats</a:t>
            </a:r>
            <a:endParaRPr sz="2400" dirty="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0" name="Google Shape;170;p25"/>
          <p:cNvSpPr txBox="1"/>
          <p:nvPr/>
        </p:nvSpPr>
        <p:spPr>
          <a:xfrm>
            <a:off x="3100798" y="5735611"/>
            <a:ext cx="730334" cy="207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900" b="1">
                <a:solidFill>
                  <a:schemeClr val="lt1"/>
                </a:solidFill>
              </a:rPr>
              <a:t>ZAMBIA</a:t>
            </a:r>
            <a:endParaRPr sz="900" b="1">
              <a:solidFill>
                <a:schemeClr val="lt1"/>
              </a:solidFill>
            </a:endParaRPr>
          </a:p>
        </p:txBody>
      </p:sp>
      <p:sp>
        <p:nvSpPr>
          <p:cNvPr id="171" name="Google Shape;171;p25"/>
          <p:cNvSpPr txBox="1"/>
          <p:nvPr/>
        </p:nvSpPr>
        <p:spPr>
          <a:xfrm>
            <a:off x="638174" y="1933978"/>
            <a:ext cx="7972425" cy="4371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428625" lv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ts val="1800"/>
            </a:pPr>
            <a:endParaRPr lang="en-US" sz="1275" dirty="0">
              <a:solidFill>
                <a:schemeClr val="bg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1531592"/>
              </p:ext>
            </p:extLst>
          </p:nvPr>
        </p:nvGraphicFramePr>
        <p:xfrm>
          <a:off x="596386" y="1933978"/>
          <a:ext cx="7918350" cy="4370894"/>
        </p:xfrm>
        <a:graphic>
          <a:graphicData uri="http://schemas.openxmlformats.org/drawingml/2006/table">
            <a:tbl>
              <a:tblPr/>
              <a:tblGrid>
                <a:gridCol w="5037498"/>
                <a:gridCol w="973393"/>
                <a:gridCol w="934863"/>
                <a:gridCol w="972596"/>
              </a:tblGrid>
              <a:tr h="1035364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AU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/>
                          <a:cs typeface="Calibri" panose="020F0502020204030204" pitchFamily="34" charset="0"/>
                        </a:rPr>
                        <a:t>Indicator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等线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AU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/>
                          <a:cs typeface="Calibri" panose="020F0502020204030204" pitchFamily="34" charset="0"/>
                        </a:rPr>
                        <a:t>2030 target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等线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AU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/>
                          <a:cs typeface="Calibri" panose="020F0502020204030204" pitchFamily="34" charset="0"/>
                        </a:rPr>
                        <a:t>2015-6 Status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等线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AU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等线"/>
                          <a:cs typeface="Calibri" panose="020F0502020204030204" pitchFamily="34" charset="0"/>
                        </a:rPr>
                        <a:t>2020 Status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等线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514658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AU" sz="1600" i="1" dirty="0">
                          <a:effectLst/>
                          <a:latin typeface="Calibri" panose="020F0502020204030204" pitchFamily="34" charset="0"/>
                          <a:ea typeface="等线"/>
                          <a:cs typeface="Calibri" panose="020F0502020204030204" pitchFamily="34" charset="0"/>
                        </a:rPr>
                        <a:t>1. Access to timely essential surgery</a:t>
                      </a:r>
                      <a:r>
                        <a:rPr lang="en-AU" sz="1600" dirty="0">
                          <a:effectLst/>
                          <a:latin typeface="Calibri" panose="020F0502020204030204" pitchFamily="34" charset="0"/>
                          <a:ea typeface="等线"/>
                          <a:cs typeface="Calibri" panose="020F0502020204030204" pitchFamily="34" charset="0"/>
                        </a:rPr>
                        <a:t>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等线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AU" sz="1600">
                          <a:effectLst/>
                          <a:latin typeface="Calibri" panose="020F0502020204030204" pitchFamily="34" charset="0"/>
                          <a:ea typeface="等线"/>
                          <a:cs typeface="Calibri" panose="020F0502020204030204" pitchFamily="34" charset="0"/>
                        </a:rPr>
                        <a:t>80%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等线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AU" sz="1600">
                          <a:effectLst/>
                          <a:latin typeface="Calibri" panose="020F0502020204030204" pitchFamily="34" charset="0"/>
                          <a:ea typeface="等线"/>
                          <a:cs typeface="Calibri" panose="020F0502020204030204" pitchFamily="34" charset="0"/>
                        </a:rPr>
                        <a:t>67%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等线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AU" sz="1600">
                          <a:effectLst/>
                          <a:latin typeface="Calibri" panose="020F0502020204030204" pitchFamily="34" charset="0"/>
                          <a:ea typeface="等线"/>
                          <a:cs typeface="Calibri" panose="020F0502020204030204" pitchFamily="34" charset="0"/>
                        </a:rPr>
                        <a:t>NA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等线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4658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AU" sz="1600" i="1" dirty="0">
                          <a:effectLst/>
                          <a:latin typeface="Calibri" panose="020F0502020204030204" pitchFamily="34" charset="0"/>
                          <a:ea typeface="等线"/>
                          <a:cs typeface="Calibri" panose="020F0502020204030204" pitchFamily="34" charset="0"/>
                        </a:rPr>
                        <a:t>2. Specialist surgical workforce density</a:t>
                      </a:r>
                      <a:r>
                        <a:rPr lang="en-AU" sz="1600" dirty="0">
                          <a:effectLst/>
                          <a:latin typeface="Calibri" panose="020F0502020204030204" pitchFamily="34" charset="0"/>
                          <a:ea typeface="等线"/>
                          <a:cs typeface="Calibri" panose="020F0502020204030204" pitchFamily="34" charset="0"/>
                        </a:rPr>
                        <a:t> per 100,000 people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等线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AU" sz="1600">
                          <a:effectLst/>
                          <a:latin typeface="Calibri" panose="020F0502020204030204" pitchFamily="34" charset="0"/>
                          <a:ea typeface="等线"/>
                          <a:cs typeface="Calibri" panose="020F0502020204030204" pitchFamily="34" charset="0"/>
                        </a:rPr>
                        <a:t>20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等线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AU" sz="1600">
                          <a:effectLst/>
                          <a:latin typeface="Calibri" panose="020F0502020204030204" pitchFamily="34" charset="0"/>
                          <a:ea typeface="等线"/>
                          <a:cs typeface="Calibri" panose="020F0502020204030204" pitchFamily="34" charset="0"/>
                        </a:rPr>
                        <a:t>5.8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等线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AU" sz="1600" dirty="0">
                          <a:effectLst/>
                          <a:latin typeface="Calibri" panose="020F0502020204030204" pitchFamily="34" charset="0"/>
                          <a:ea typeface="等线"/>
                          <a:cs typeface="Calibri" panose="020F0502020204030204" pitchFamily="34" charset="0"/>
                        </a:rPr>
                        <a:t>8.2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等线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514658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AU" sz="1600" i="1" dirty="0">
                          <a:effectLst/>
                          <a:latin typeface="Calibri" panose="020F0502020204030204" pitchFamily="34" charset="0"/>
                          <a:ea typeface="等线"/>
                          <a:cs typeface="Calibri" panose="020F0502020204030204" pitchFamily="34" charset="0"/>
                        </a:rPr>
                        <a:t>3. Surgical volume</a:t>
                      </a:r>
                      <a:r>
                        <a:rPr lang="en-AU" sz="1600" dirty="0">
                          <a:effectLst/>
                          <a:latin typeface="Calibri" panose="020F0502020204030204" pitchFamily="34" charset="0"/>
                          <a:ea typeface="等线"/>
                          <a:cs typeface="Calibri" panose="020F0502020204030204" pitchFamily="34" charset="0"/>
                        </a:rPr>
                        <a:t> per 100 000 population per year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等线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AU" sz="1600">
                          <a:effectLst/>
                          <a:latin typeface="Calibri" panose="020F0502020204030204" pitchFamily="34" charset="0"/>
                          <a:ea typeface="等线"/>
                          <a:cs typeface="Calibri" panose="020F0502020204030204" pitchFamily="34" charset="0"/>
                        </a:rPr>
                        <a:t>5,000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等线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AU" sz="1600">
                          <a:effectLst/>
                          <a:latin typeface="Calibri" panose="020F0502020204030204" pitchFamily="34" charset="0"/>
                          <a:ea typeface="等线"/>
                          <a:cs typeface="Calibri" panose="020F0502020204030204" pitchFamily="34" charset="0"/>
                        </a:rPr>
                        <a:t>1,490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等线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AU" sz="1600" dirty="0">
                          <a:effectLst/>
                          <a:latin typeface="Calibri" panose="020F0502020204030204" pitchFamily="34" charset="0"/>
                          <a:ea typeface="等线"/>
                          <a:cs typeface="Calibri" panose="020F0502020204030204" pitchFamily="34" charset="0"/>
                        </a:rPr>
                        <a:t>2,241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等线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4658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AU" sz="1600" i="1" dirty="0">
                          <a:effectLst/>
                          <a:latin typeface="Calibri" panose="020F0502020204030204" pitchFamily="34" charset="0"/>
                          <a:ea typeface="等线"/>
                          <a:cs typeface="Calibri" panose="020F0502020204030204" pitchFamily="34" charset="0"/>
                        </a:rPr>
                        <a:t>4. </a:t>
                      </a:r>
                      <a:r>
                        <a:rPr lang="en-AU" sz="1600" dirty="0">
                          <a:effectLst/>
                          <a:latin typeface="Calibri" panose="020F0502020204030204" pitchFamily="34" charset="0"/>
                          <a:ea typeface="等线"/>
                          <a:cs typeface="Calibri" panose="020F0502020204030204" pitchFamily="34" charset="0"/>
                        </a:rPr>
                        <a:t>Prospective monitoring of </a:t>
                      </a:r>
                      <a:r>
                        <a:rPr lang="en-AU" sz="1600" i="1" dirty="0">
                          <a:effectLst/>
                          <a:latin typeface="Calibri" panose="020F0502020204030204" pitchFamily="34" charset="0"/>
                          <a:ea typeface="等线"/>
                          <a:cs typeface="Calibri" panose="020F0502020204030204" pitchFamily="34" charset="0"/>
                        </a:rPr>
                        <a:t>Peri-operative mortality</a:t>
                      </a:r>
                      <a:r>
                        <a:rPr lang="en-AU" sz="1600" dirty="0">
                          <a:effectLst/>
                          <a:latin typeface="Calibri" panose="020F0502020204030204" pitchFamily="34" charset="0"/>
                          <a:ea typeface="等线"/>
                          <a:cs typeface="Calibri" panose="020F0502020204030204" pitchFamily="34" charset="0"/>
                        </a:rPr>
                        <a:t>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等线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AU" sz="1600" dirty="0">
                          <a:effectLst/>
                          <a:latin typeface="Calibri" panose="020F0502020204030204" pitchFamily="34" charset="0"/>
                          <a:ea typeface="等线"/>
                          <a:cs typeface="Calibri" panose="020F0502020204030204" pitchFamily="34" charset="0"/>
                        </a:rPr>
                        <a:t>Yes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等线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AU" sz="1600" dirty="0">
                          <a:effectLst/>
                          <a:latin typeface="Calibri" panose="020F0502020204030204" pitchFamily="34" charset="0"/>
                          <a:ea typeface="等线"/>
                          <a:cs typeface="Calibri" panose="020F0502020204030204" pitchFamily="34" charset="0"/>
                        </a:rPr>
                        <a:t>No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等线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AU" sz="1600" dirty="0">
                          <a:effectLst/>
                          <a:latin typeface="Calibri" panose="020F0502020204030204" pitchFamily="34" charset="0"/>
                          <a:ea typeface="等线"/>
                          <a:cs typeface="Calibri" panose="020F0502020204030204" pitchFamily="34" charset="0"/>
                        </a:rPr>
                        <a:t>No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等线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514658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AU" sz="1600" i="1" dirty="0">
                          <a:effectLst/>
                          <a:latin typeface="Calibri" panose="020F0502020204030204" pitchFamily="34" charset="0"/>
                          <a:ea typeface="等线"/>
                          <a:cs typeface="Calibri" panose="020F0502020204030204" pitchFamily="34" charset="0"/>
                        </a:rPr>
                        <a:t>5. </a:t>
                      </a:r>
                      <a:r>
                        <a:rPr lang="en-AU" sz="1600" dirty="0">
                          <a:effectLst/>
                          <a:latin typeface="Calibri" panose="020F0502020204030204" pitchFamily="34" charset="0"/>
                          <a:ea typeface="等线"/>
                          <a:cs typeface="Calibri" panose="020F0502020204030204" pitchFamily="34" charset="0"/>
                        </a:rPr>
                        <a:t>% risk of</a:t>
                      </a:r>
                      <a:r>
                        <a:rPr lang="en-AU" sz="1600" i="1" dirty="0">
                          <a:effectLst/>
                          <a:latin typeface="Calibri" panose="020F0502020204030204" pitchFamily="34" charset="0"/>
                          <a:ea typeface="等线"/>
                          <a:cs typeface="Calibri" panose="020F0502020204030204" pitchFamily="34" charset="0"/>
                        </a:rPr>
                        <a:t> catastrophic out-of-pocket expenditure (OOP)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等线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AU" sz="1600">
                          <a:effectLst/>
                          <a:latin typeface="Calibri" panose="020F0502020204030204" pitchFamily="34" charset="0"/>
                          <a:ea typeface="等线"/>
                          <a:cs typeface="Calibri" panose="020F0502020204030204" pitchFamily="34" charset="0"/>
                        </a:rPr>
                        <a:t>0%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等线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AU" sz="1600">
                          <a:effectLst/>
                          <a:latin typeface="Calibri" panose="020F0502020204030204" pitchFamily="34" charset="0"/>
                          <a:ea typeface="等线"/>
                          <a:cs typeface="Calibri" panose="020F0502020204030204" pitchFamily="34" charset="0"/>
                        </a:rPr>
                        <a:t>21%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等线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AU" sz="1600" dirty="0">
                          <a:effectLst/>
                          <a:latin typeface="Calibri" panose="020F0502020204030204" pitchFamily="34" charset="0"/>
                          <a:ea typeface="等线"/>
                          <a:cs typeface="Calibri" panose="020F0502020204030204" pitchFamily="34" charset="0"/>
                        </a:rPr>
                        <a:t> NA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等线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622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1600" i="1" dirty="0">
                          <a:effectLst/>
                          <a:latin typeface="Calibri" panose="020F0502020204030204" pitchFamily="34" charset="0"/>
                          <a:ea typeface="等线"/>
                          <a:cs typeface="Calibri" panose="020F0502020204030204" pitchFamily="34" charset="0"/>
                        </a:rPr>
                        <a:t>6. </a:t>
                      </a:r>
                      <a:r>
                        <a:rPr lang="en-AU" sz="1600" dirty="0">
                          <a:effectLst/>
                          <a:latin typeface="Calibri" panose="020F0502020204030204" pitchFamily="34" charset="0"/>
                          <a:ea typeface="等线"/>
                          <a:cs typeface="Calibri" panose="020F0502020204030204" pitchFamily="34" charset="0"/>
                        </a:rPr>
                        <a:t>% risk of</a:t>
                      </a:r>
                      <a:r>
                        <a:rPr lang="en-AU" sz="1600" i="1" dirty="0">
                          <a:effectLst/>
                          <a:latin typeface="Calibri" panose="020F0502020204030204" pitchFamily="34" charset="0"/>
                          <a:ea typeface="等线"/>
                          <a:cs typeface="Calibri" panose="020F0502020204030204" pitchFamily="34" charset="0"/>
                        </a:rPr>
                        <a:t> impoverishment due to OOP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等线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libri" panose="020F0502020204030204" pitchFamily="34" charset="0"/>
                          <a:ea typeface="等线"/>
                          <a:cs typeface="Calibri" panose="020F0502020204030204" pitchFamily="34" charset="0"/>
                        </a:rPr>
                        <a:t>0%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等线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libri" panose="020F0502020204030204" pitchFamily="34" charset="0"/>
                          <a:ea typeface="等线"/>
                          <a:cs typeface="Calibri" panose="020F0502020204030204" pitchFamily="34" charset="0"/>
                        </a:rPr>
                        <a:t>24%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等线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libri" panose="020F0502020204030204" pitchFamily="34" charset="0"/>
                          <a:ea typeface="等线"/>
                          <a:cs typeface="Calibri" panose="020F0502020204030204" pitchFamily="34" charset="0"/>
                        </a:rPr>
                        <a:t>NA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等线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96386" y="2032249"/>
            <a:ext cx="1137966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zh-C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ea typeface="等线" charset="-128"/>
                <a:cs typeface="Arial" panose="020B0604020202020204" pitchFamily="34" charset="0"/>
              </a:rPr>
              <a:t>. </a:t>
            </a:r>
            <a:endParaRPr kumimoji="0" lang="en-AU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4990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4"/>
          <p:cNvSpPr txBox="1"/>
          <p:nvPr/>
        </p:nvSpPr>
        <p:spPr>
          <a:xfrm>
            <a:off x="0" y="857250"/>
            <a:ext cx="9144000" cy="721231"/>
          </a:xfrm>
          <a:prstGeom prst="rect">
            <a:avLst/>
          </a:prstGeom>
          <a:solidFill>
            <a:srgbClr val="B62C36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lvl="0" algn="ctr">
              <a:buSzPts val="3200"/>
            </a:pPr>
            <a:r>
              <a:rPr lang="en-US" sz="2400" b="1" dirty="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Pacific Island Countries Surgical System Strengthening</a:t>
            </a:r>
            <a:endParaRPr lang="en-US" sz="2400" dirty="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54" name="Google Shape;354;p34"/>
          <p:cNvSpPr txBox="1"/>
          <p:nvPr/>
        </p:nvSpPr>
        <p:spPr>
          <a:xfrm>
            <a:off x="3100798" y="5735611"/>
            <a:ext cx="730334" cy="207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900" b="1">
                <a:solidFill>
                  <a:schemeClr val="lt1"/>
                </a:solidFill>
              </a:rPr>
              <a:t>ZAMBIA</a:t>
            </a:r>
            <a:endParaRPr sz="900" b="1">
              <a:solidFill>
                <a:schemeClr val="lt1"/>
              </a:solidFill>
            </a:endParaRPr>
          </a:p>
        </p:txBody>
      </p:sp>
      <p:pic>
        <p:nvPicPr>
          <p:cNvPr id="355" name="Google Shape;355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57832" y="1869049"/>
            <a:ext cx="2664016" cy="453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20576" y="2206230"/>
            <a:ext cx="1249472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40454" y="1895107"/>
            <a:ext cx="616546" cy="793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34" descr="A close up of a sig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06412" y="4863002"/>
            <a:ext cx="1112270" cy="550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34" descr="A close up of a logo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449072" y="4769546"/>
            <a:ext cx="1044511" cy="650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0" name="Google Shape;360;p34"/>
          <p:cNvGrpSpPr/>
          <p:nvPr/>
        </p:nvGrpSpPr>
        <p:grpSpPr>
          <a:xfrm>
            <a:off x="3747530" y="3412400"/>
            <a:ext cx="4526435" cy="957068"/>
            <a:chOff x="4785837" y="4021268"/>
            <a:chExt cx="6035247" cy="1276090"/>
          </a:xfrm>
        </p:grpSpPr>
        <p:pic>
          <p:nvPicPr>
            <p:cNvPr id="361" name="Google Shape;361;p34" descr="Flag of Tonga image and meaning Tonga flag - country flags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310705" y="4021268"/>
              <a:ext cx="1510379" cy="755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2" name="Google Shape;362;p34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7048271" y="4024855"/>
              <a:ext cx="1482532" cy="782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3" name="Google Shape;363;p34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4785837" y="4021268"/>
              <a:ext cx="1482532" cy="7412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4" name="Google Shape;364;p34"/>
            <p:cNvSpPr txBox="1"/>
            <p:nvPr/>
          </p:nvSpPr>
          <p:spPr>
            <a:xfrm>
              <a:off x="5222377" y="4897289"/>
              <a:ext cx="987825" cy="4000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r>
                <a:rPr lang="en-US" sz="1500" b="1">
                  <a:latin typeface="Twentieth Century"/>
                  <a:ea typeface="Twentieth Century"/>
                  <a:cs typeface="Twentieth Century"/>
                  <a:sym typeface="Twentieth Century"/>
                </a:rPr>
                <a:t>Fiji</a:t>
              </a:r>
              <a:endParaRPr sz="1050" b="1"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65" name="Google Shape;365;p34"/>
            <p:cNvSpPr txBox="1"/>
            <p:nvPr/>
          </p:nvSpPr>
          <p:spPr>
            <a:xfrm>
              <a:off x="7193074" y="4897289"/>
              <a:ext cx="1192923" cy="4000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r>
                <a:rPr lang="en-US" sz="1500" b="1">
                  <a:latin typeface="Twentieth Century"/>
                  <a:ea typeface="Twentieth Century"/>
                  <a:cs typeface="Twentieth Century"/>
                  <a:sym typeface="Twentieth Century"/>
                </a:rPr>
                <a:t>Vanuatu</a:t>
              </a:r>
              <a:endParaRPr sz="1050" b="1"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66" name="Google Shape;366;p34"/>
            <p:cNvSpPr txBox="1"/>
            <p:nvPr/>
          </p:nvSpPr>
          <p:spPr>
            <a:xfrm>
              <a:off x="9780575" y="4868568"/>
              <a:ext cx="987825" cy="4000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r>
                <a:rPr lang="en-US" sz="1500" b="1">
                  <a:latin typeface="Twentieth Century"/>
                  <a:ea typeface="Twentieth Century"/>
                  <a:cs typeface="Twentieth Century"/>
                  <a:sym typeface="Twentieth Century"/>
                </a:rPr>
                <a:t>Tonga</a:t>
              </a:r>
              <a:endParaRPr sz="1050" b="1"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367" name="Google Shape;367;p34"/>
          <p:cNvSpPr txBox="1"/>
          <p:nvPr/>
        </p:nvSpPr>
        <p:spPr>
          <a:xfrm>
            <a:off x="4728662" y="5444544"/>
            <a:ext cx="1216650" cy="530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1500" b="1" dirty="0">
                <a:latin typeface="Twentieth Century"/>
                <a:ea typeface="Twentieth Century"/>
                <a:cs typeface="Twentieth Century"/>
                <a:sym typeface="Twentieth Century"/>
              </a:rPr>
              <a:t>Cook Islands</a:t>
            </a:r>
            <a:endParaRPr sz="1050" b="1" dirty="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68" name="Google Shape;368;p34"/>
          <p:cNvSpPr txBox="1"/>
          <p:nvPr/>
        </p:nvSpPr>
        <p:spPr>
          <a:xfrm>
            <a:off x="6647367" y="5585585"/>
            <a:ext cx="1216650" cy="300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1500" b="1" dirty="0">
                <a:latin typeface="Twentieth Century"/>
                <a:ea typeface="Twentieth Century"/>
                <a:cs typeface="Twentieth Century"/>
                <a:sym typeface="Twentieth Century"/>
              </a:rPr>
              <a:t>Palau</a:t>
            </a:r>
            <a:endParaRPr sz="1050" b="1" dirty="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69" name="Google Shape;369;p34"/>
          <p:cNvSpPr txBox="1"/>
          <p:nvPr/>
        </p:nvSpPr>
        <p:spPr>
          <a:xfrm>
            <a:off x="360415" y="1770572"/>
            <a:ext cx="3172378" cy="4611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spcBef>
                <a:spcPts val="45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Regional </a:t>
            </a:r>
            <a:r>
              <a:rPr lang="en-US" b="1" dirty="0">
                <a:solidFill>
                  <a:schemeClr val="tx1"/>
                </a:solidFill>
              </a:rPr>
              <a:t>NSOAP considerations</a:t>
            </a:r>
            <a:endParaRPr dirty="0">
              <a:solidFill>
                <a:schemeClr val="tx1"/>
              </a:solidFill>
            </a:endParaRPr>
          </a:p>
          <a:p>
            <a:pPr marL="128588" indent="-128588">
              <a:spcBef>
                <a:spcPts val="450"/>
              </a:spcBef>
              <a:buSzPts val="1400"/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Small populations and economies</a:t>
            </a:r>
            <a:endParaRPr dirty="0">
              <a:solidFill>
                <a:schemeClr val="tx1"/>
              </a:solidFill>
            </a:endParaRPr>
          </a:p>
          <a:p>
            <a:pPr marL="128588" indent="-128588">
              <a:spcBef>
                <a:spcPts val="450"/>
              </a:spcBef>
              <a:buSzPts val="1400"/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Poor access to global markets</a:t>
            </a:r>
            <a:endParaRPr dirty="0">
              <a:solidFill>
                <a:schemeClr val="tx1"/>
              </a:solidFill>
            </a:endParaRPr>
          </a:p>
          <a:p>
            <a:pPr marL="128588" indent="-128588">
              <a:spcBef>
                <a:spcPts val="450"/>
              </a:spcBef>
              <a:buSzPts val="1400"/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Geographical challenges</a:t>
            </a:r>
            <a:endParaRPr dirty="0">
              <a:solidFill>
                <a:schemeClr val="tx1"/>
              </a:solidFill>
            </a:endParaRPr>
          </a:p>
          <a:p>
            <a:pPr marL="128588" indent="-128588">
              <a:spcBef>
                <a:spcPts val="450"/>
              </a:spcBef>
              <a:buSzPts val="1400"/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Climate change</a:t>
            </a:r>
            <a:endParaRPr dirty="0">
              <a:solidFill>
                <a:schemeClr val="tx1"/>
              </a:solidFill>
            </a:endParaRPr>
          </a:p>
          <a:p>
            <a:pPr marL="128588" indent="-128588">
              <a:spcBef>
                <a:spcPts val="450"/>
              </a:spcBef>
              <a:buSzPts val="1400"/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COVID-19</a:t>
            </a:r>
            <a:endParaRPr dirty="0">
              <a:solidFill>
                <a:schemeClr val="tx1"/>
              </a:solidFill>
            </a:endParaRPr>
          </a:p>
          <a:p>
            <a:pPr marL="128588" indent="-61913">
              <a:spcBef>
                <a:spcPts val="450"/>
              </a:spcBef>
              <a:buSzPts val="1400"/>
            </a:pPr>
            <a:endParaRPr dirty="0">
              <a:solidFill>
                <a:schemeClr val="tx1"/>
              </a:solidFill>
            </a:endParaRPr>
          </a:p>
          <a:p>
            <a:pPr>
              <a:spcBef>
                <a:spcPts val="45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Collaborative </a:t>
            </a:r>
            <a:r>
              <a:rPr lang="en-US" b="1" dirty="0">
                <a:solidFill>
                  <a:schemeClr val="tx1"/>
                </a:solidFill>
              </a:rPr>
              <a:t>approach</a:t>
            </a:r>
            <a:endParaRPr dirty="0">
              <a:solidFill>
                <a:schemeClr val="tx1"/>
              </a:solidFill>
            </a:endParaRPr>
          </a:p>
          <a:p>
            <a:pPr marL="128588" indent="-128588">
              <a:spcBef>
                <a:spcPts val="450"/>
              </a:spcBef>
              <a:buSzPts val="1400"/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Pooling resources</a:t>
            </a:r>
            <a:endParaRPr dirty="0">
              <a:solidFill>
                <a:schemeClr val="tx1"/>
              </a:solidFill>
            </a:endParaRPr>
          </a:p>
          <a:p>
            <a:pPr marL="128588" indent="-128588">
              <a:spcBef>
                <a:spcPts val="450"/>
              </a:spcBef>
              <a:buSzPts val="1400"/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Greater political leverage</a:t>
            </a:r>
            <a:endParaRPr dirty="0">
              <a:solidFill>
                <a:schemeClr val="tx1"/>
              </a:solidFill>
            </a:endParaRPr>
          </a:p>
          <a:p>
            <a:pPr marL="128588" indent="-128588">
              <a:spcBef>
                <a:spcPts val="450"/>
              </a:spcBef>
              <a:buSzPts val="1400"/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Strategic purchasing / supply chain management</a:t>
            </a:r>
            <a:endParaRPr dirty="0">
              <a:solidFill>
                <a:schemeClr val="tx1"/>
              </a:solidFill>
            </a:endParaRPr>
          </a:p>
          <a:p>
            <a:pPr marL="128588" indent="-128588">
              <a:spcBef>
                <a:spcPts val="450"/>
              </a:spcBef>
              <a:buSzPts val="1400"/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Workforce training and distribution</a:t>
            </a:r>
            <a:endParaRPr dirty="0">
              <a:solidFill>
                <a:schemeClr val="tx1"/>
              </a:solidFill>
            </a:endParaRPr>
          </a:p>
          <a:p>
            <a:pPr marL="128588" indent="-128588">
              <a:spcBef>
                <a:spcPts val="450"/>
              </a:spcBef>
              <a:buSzPts val="1400"/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Disaster and pandemic </a:t>
            </a:r>
            <a:r>
              <a:rPr lang="en-US" dirty="0" smtClean="0">
                <a:solidFill>
                  <a:schemeClr val="tx1"/>
                </a:solidFill>
              </a:rPr>
              <a:t>preparedness</a:t>
            </a:r>
          </a:p>
          <a:p>
            <a:pPr>
              <a:spcBef>
                <a:spcPts val="450"/>
              </a:spcBef>
              <a:buSzPts val="1400"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450"/>
              </a:spcBef>
              <a:buSzPts val="1400"/>
            </a:pPr>
            <a:r>
              <a:rPr lang="en-US" b="1" dirty="0" smtClean="0">
                <a:solidFill>
                  <a:schemeClr val="tx1"/>
                </a:solidFill>
              </a:rPr>
              <a:t>Fiji’s progress currently stalled by the pandemic and will resume soon</a:t>
            </a:r>
            <a:endParaRPr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8894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>
            <a:spLocks noGrp="1"/>
          </p:cNvSpPr>
          <p:nvPr>
            <p:ph type="title"/>
          </p:nvPr>
        </p:nvSpPr>
        <p:spPr>
          <a:xfrm>
            <a:off x="447675" y="736147"/>
            <a:ext cx="8305800" cy="489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>
              <a:buClr>
                <a:srgbClr val="000000"/>
              </a:buClr>
            </a:pPr>
            <a:r>
              <a:rPr lang="en-US" sz="2400" dirty="0" smtClean="0"/>
              <a:t>Climate Resilience and Environmentally Friendly HCFs </a:t>
            </a:r>
            <a:endParaRPr sz="2400" i="1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A3A8603-8ADC-477E-AC28-09CE72822538}"/>
              </a:ext>
            </a:extLst>
          </p:cNvPr>
          <p:cNvSpPr txBox="1"/>
          <p:nvPr/>
        </p:nvSpPr>
        <p:spPr>
          <a:xfrm>
            <a:off x="447675" y="1902805"/>
            <a:ext cx="8220075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en-US" sz="2400" dirty="0"/>
              <a:t>What does a “Climate Resilient and Environmentally Sustainable” health care facility (HFC) means</a:t>
            </a:r>
            <a:r>
              <a:rPr lang="en-US" sz="2400" dirty="0" smtClean="0"/>
              <a:t>?</a:t>
            </a:r>
          </a:p>
          <a:p>
            <a:pPr>
              <a:buClr>
                <a:srgbClr val="C00000"/>
              </a:buClr>
            </a:pPr>
            <a:endParaRPr lang="en-US" sz="2400" dirty="0"/>
          </a:p>
          <a:p>
            <a:r>
              <a:rPr lang="en-AU" sz="2400" dirty="0"/>
              <a:t>HFC is able to:</a:t>
            </a:r>
          </a:p>
          <a:p>
            <a:pPr marL="0" indent="0">
              <a:buNone/>
            </a:pPr>
            <a:r>
              <a:rPr lang="en-AU" sz="2400" dirty="0"/>
              <a:t>	- anticipate, </a:t>
            </a:r>
          </a:p>
          <a:p>
            <a:pPr marL="0" indent="0">
              <a:buNone/>
            </a:pPr>
            <a:r>
              <a:rPr lang="en-AU" sz="2400" dirty="0"/>
              <a:t>	- respond to, </a:t>
            </a:r>
          </a:p>
          <a:p>
            <a:pPr marL="0" indent="0">
              <a:buNone/>
            </a:pPr>
            <a:r>
              <a:rPr lang="en-AU" sz="2400" dirty="0"/>
              <a:t>	- cope with, </a:t>
            </a:r>
          </a:p>
          <a:p>
            <a:pPr marL="0" indent="0">
              <a:buNone/>
            </a:pPr>
            <a:r>
              <a:rPr lang="en-AU" sz="2400" dirty="0"/>
              <a:t>	- recover from, and </a:t>
            </a:r>
          </a:p>
          <a:p>
            <a:pPr marL="0" indent="0">
              <a:buNone/>
            </a:pPr>
            <a:r>
              <a:rPr lang="en-AU" sz="2400" dirty="0"/>
              <a:t>	- adapt to climate-related shocks and stresses,…..</a:t>
            </a:r>
          </a:p>
          <a:p>
            <a:pPr marL="0" indent="0">
              <a:buNone/>
            </a:pPr>
            <a:r>
              <a:rPr lang="en-AU" sz="2400" dirty="0" smtClean="0"/>
              <a:t>provide </a:t>
            </a:r>
            <a:r>
              <a:rPr lang="en-AU" sz="2400" dirty="0"/>
              <a:t>ongoing and sustained health care </a:t>
            </a:r>
            <a:r>
              <a:rPr lang="en-AU" sz="2400" dirty="0" smtClean="0"/>
              <a:t>and protect </a:t>
            </a:r>
            <a:r>
              <a:rPr lang="en-AU" sz="2400" dirty="0"/>
              <a:t>the health and well-being of future </a:t>
            </a:r>
            <a:r>
              <a:rPr lang="en-AU" sz="2400" dirty="0" smtClean="0"/>
              <a:t>generations</a:t>
            </a:r>
            <a:endParaRPr lang="en-AU" sz="2400" dirty="0"/>
          </a:p>
          <a:p>
            <a:pPr>
              <a:buClr>
                <a:srgbClr val="C00000"/>
              </a:buClr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40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>
            <a:spLocks noGrp="1"/>
          </p:cNvSpPr>
          <p:nvPr>
            <p:ph type="title"/>
          </p:nvPr>
        </p:nvSpPr>
        <p:spPr>
          <a:xfrm>
            <a:off x="447675" y="736147"/>
            <a:ext cx="8305800" cy="489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>
              <a:buClr>
                <a:srgbClr val="000000"/>
              </a:buClr>
            </a:pPr>
            <a:r>
              <a:rPr lang="en-US" sz="2400" dirty="0" smtClean="0"/>
              <a:t>Climate Resilience and Environmentally Friendly HCFs </a:t>
            </a:r>
            <a:endParaRPr sz="2400" i="1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A3A8603-8ADC-477E-AC28-09CE72822538}"/>
              </a:ext>
            </a:extLst>
          </p:cNvPr>
          <p:cNvSpPr txBox="1"/>
          <p:nvPr/>
        </p:nvSpPr>
        <p:spPr>
          <a:xfrm>
            <a:off x="447675" y="1655155"/>
            <a:ext cx="8220075" cy="48494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5763" indent="-385763">
              <a:lnSpc>
                <a:spcPct val="115000"/>
              </a:lnSpc>
              <a:buFont typeface="+mj-lt"/>
              <a:buAutoNum type="arabicPeriod"/>
            </a:pPr>
            <a:r>
              <a:rPr lang="en-A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guide for climate-resilient and environmentally sustainable health care facilities;</a:t>
            </a:r>
          </a:p>
          <a:p>
            <a:pPr>
              <a:lnSpc>
                <a:spcPct val="115000"/>
              </a:lnSpc>
              <a:buFont typeface="+mj-lt"/>
              <a:buAutoNum type="arabicPeriod"/>
            </a:pPr>
            <a:endParaRPr lang="en-AU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85763" indent="-385763">
              <a:lnSpc>
                <a:spcPct val="115000"/>
              </a:lnSpc>
              <a:buFont typeface="+mj-lt"/>
              <a:buAutoNum type="arabicPeriod"/>
            </a:pPr>
            <a:r>
              <a:rPr lang="en-A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Explains green &amp; environmentally sustainable options</a:t>
            </a:r>
          </a:p>
          <a:p>
            <a:pPr>
              <a:lnSpc>
                <a:spcPct val="115000"/>
              </a:lnSpc>
              <a:buFont typeface="+mj-lt"/>
              <a:buAutoNum type="arabicPeriod"/>
            </a:pPr>
            <a:endParaRPr lang="en-A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85763" indent="-385763">
              <a:lnSpc>
                <a:spcPct val="115000"/>
              </a:lnSpc>
              <a:buFont typeface="+mj-lt"/>
              <a:buAutoNum type="arabicPeriod"/>
            </a:pPr>
            <a:r>
              <a:rPr lang="en-A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tool for health workers to be environmentally conscious </a:t>
            </a:r>
          </a:p>
          <a:p>
            <a:pPr>
              <a:lnSpc>
                <a:spcPct val="115000"/>
              </a:lnSpc>
              <a:buFont typeface="+mj-lt"/>
              <a:buAutoNum type="arabicPeriod"/>
            </a:pPr>
            <a:endParaRPr lang="en-A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85763" indent="-385763">
              <a:lnSpc>
                <a:spcPct val="115000"/>
              </a:lnSpc>
              <a:buFont typeface="+mj-lt"/>
              <a:buAutoNum type="arabicPeriod"/>
            </a:pPr>
            <a:r>
              <a:rPr lang="en-A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performance based, bench marking document to recognize greening efforts; and</a:t>
            </a:r>
          </a:p>
          <a:p>
            <a:pPr>
              <a:lnSpc>
                <a:spcPct val="115000"/>
              </a:lnSpc>
              <a:buFont typeface="+mj-lt"/>
              <a:buAutoNum type="arabicPeriod"/>
            </a:pPr>
            <a:endParaRPr lang="en-A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85763" indent="-385763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A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self-certifying toolkit to help measure improvements in climate resiliency and environmental sustainability</a:t>
            </a:r>
            <a:r>
              <a:rPr lang="en-A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endParaRPr lang="en-AU" sz="1800" b="1" dirty="0" smtClean="0">
              <a:solidFill>
                <a:srgbClr val="008E40"/>
              </a:solidFill>
            </a:endParaRPr>
          </a:p>
          <a:p>
            <a:r>
              <a:rPr lang="en-AU" sz="1800" b="1" dirty="0" smtClean="0">
                <a:solidFill>
                  <a:srgbClr val="008E40"/>
                </a:solidFill>
              </a:rPr>
              <a:t>To </a:t>
            </a:r>
            <a:r>
              <a:rPr lang="en-AU" sz="1800" b="1" dirty="0">
                <a:solidFill>
                  <a:srgbClr val="008E40"/>
                </a:solidFill>
              </a:rPr>
              <a:t>create climate resilience and reduce the environmental footprint!</a:t>
            </a:r>
          </a:p>
          <a:p>
            <a:pPr>
              <a:buClr>
                <a:srgbClr val="C00000"/>
              </a:buClr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3769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>
            <a:spLocks noGrp="1"/>
          </p:cNvSpPr>
          <p:nvPr>
            <p:ph type="title"/>
          </p:nvPr>
        </p:nvSpPr>
        <p:spPr>
          <a:xfrm>
            <a:off x="693223" y="772885"/>
            <a:ext cx="7326600" cy="424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>
              <a:buClr>
                <a:srgbClr val="000000"/>
              </a:buClr>
            </a:pPr>
            <a:r>
              <a:rPr lang="en-US" sz="2400" dirty="0" smtClean="0"/>
              <a:t>COVID-19 Update - Fiji</a:t>
            </a:r>
            <a:endParaRPr sz="2400" i="1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A3A8603-8ADC-477E-AC28-09CE72822538}"/>
              </a:ext>
            </a:extLst>
          </p:cNvPr>
          <p:cNvSpPr txBox="1"/>
          <p:nvPr/>
        </p:nvSpPr>
        <p:spPr>
          <a:xfrm>
            <a:off x="693223" y="1930229"/>
            <a:ext cx="7623464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₪"/>
            </a:pPr>
            <a:r>
              <a:rPr lang="en-US" sz="2000" b="1" dirty="0"/>
              <a:t>First Wave </a:t>
            </a:r>
            <a:r>
              <a:rPr lang="en-US" sz="2000" dirty="0"/>
              <a:t>– 1st case on 19 March </a:t>
            </a:r>
            <a:r>
              <a:rPr lang="en-US" sz="2000" dirty="0" smtClean="0"/>
              <a:t>2020</a:t>
            </a:r>
          </a:p>
          <a:p>
            <a:pPr>
              <a:buClr>
                <a:srgbClr val="C00000"/>
              </a:buClr>
            </a:pPr>
            <a:endParaRPr lang="en-US" sz="2000" dirty="0"/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₪"/>
            </a:pPr>
            <a:r>
              <a:rPr lang="en-US" sz="2000" dirty="0"/>
              <a:t>Lasted 30 days, 70 cases, 2 deaths</a:t>
            </a:r>
          </a:p>
          <a:p>
            <a:pPr>
              <a:buClr>
                <a:srgbClr val="C00000"/>
              </a:buClr>
            </a:pPr>
            <a:endParaRPr lang="en-US" sz="2000" dirty="0"/>
          </a:p>
          <a:p>
            <a:pPr>
              <a:buClr>
                <a:srgbClr val="C00000"/>
              </a:buClr>
            </a:pPr>
            <a:endParaRPr lang="en-US" sz="2000" dirty="0"/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₪"/>
            </a:pPr>
            <a:r>
              <a:rPr lang="en-US" sz="2000" b="1" dirty="0"/>
              <a:t>Second Wave </a:t>
            </a:r>
            <a:r>
              <a:rPr lang="en-US" sz="2000" dirty="0"/>
              <a:t>– 1st Case on 18 April </a:t>
            </a:r>
            <a:r>
              <a:rPr lang="en-US" sz="2000" dirty="0" smtClean="0"/>
              <a:t>2021</a:t>
            </a:r>
          </a:p>
          <a:p>
            <a:pPr>
              <a:buClr>
                <a:srgbClr val="C00000"/>
              </a:buClr>
            </a:pPr>
            <a:endParaRPr lang="en-US" sz="2000" dirty="0"/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₪"/>
            </a:pPr>
            <a:r>
              <a:rPr lang="en-US" sz="2000" dirty="0"/>
              <a:t>Driven by Delta </a:t>
            </a:r>
            <a:r>
              <a:rPr lang="en-US" sz="2000" dirty="0" smtClean="0"/>
              <a:t>variant</a:t>
            </a:r>
          </a:p>
          <a:p>
            <a:pPr>
              <a:buClr>
                <a:srgbClr val="C00000"/>
              </a:buClr>
            </a:pPr>
            <a:endParaRPr lang="en-US" sz="2000" dirty="0" smtClean="0"/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₪"/>
            </a:pPr>
            <a:r>
              <a:rPr lang="en-US" sz="2000" dirty="0" smtClean="0"/>
              <a:t>225 days (32 weeks) @ 28 Nov 2021</a:t>
            </a:r>
          </a:p>
          <a:p>
            <a:pPr>
              <a:buClr>
                <a:srgbClr val="C00000"/>
              </a:buClr>
            </a:pPr>
            <a:endParaRPr lang="en-US" sz="2000" dirty="0"/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₪"/>
            </a:pPr>
            <a:r>
              <a:rPr lang="en-US" sz="2000" dirty="0" smtClean="0"/>
              <a:t>Indicators for hospital admissions, deaths, and new cases continue to decline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7301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700" b="1" dirty="0">
                <a:solidFill>
                  <a:srgbClr val="0070C0"/>
                </a:solidFill>
              </a:rPr>
              <a:t>Why the Guideline?</a:t>
            </a:r>
            <a:endParaRPr lang="en-AU" sz="27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25266"/>
            <a:ext cx="7886700" cy="3487367"/>
          </a:xfrm>
        </p:spPr>
        <p:txBody>
          <a:bodyPr>
            <a:normAutofit fontScale="85000" lnSpcReduction="10000"/>
          </a:bodyPr>
          <a:lstStyle/>
          <a:p>
            <a:pPr marL="385763" indent="-385763">
              <a:lnSpc>
                <a:spcPct val="115000"/>
              </a:lnSpc>
              <a:buFont typeface="+mj-lt"/>
              <a:buAutoNum type="arabicPeriod"/>
            </a:pPr>
            <a:r>
              <a:rPr lang="en-A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A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guide for climate-resilient and environmentally sustainable health care facilities;</a:t>
            </a:r>
          </a:p>
          <a:p>
            <a:pPr>
              <a:lnSpc>
                <a:spcPct val="115000"/>
              </a:lnSpc>
              <a:buFont typeface="+mj-lt"/>
              <a:buAutoNum type="arabicPeriod"/>
            </a:pPr>
            <a:endParaRPr lang="en-AU" sz="7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85763" indent="-385763">
              <a:lnSpc>
                <a:spcPct val="115000"/>
              </a:lnSpc>
              <a:buFont typeface="+mj-lt"/>
              <a:buAutoNum type="arabicPeriod"/>
            </a:pPr>
            <a:r>
              <a:rPr lang="en-A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Explains green &amp; environmentally sustainable options</a:t>
            </a:r>
          </a:p>
          <a:p>
            <a:pPr>
              <a:lnSpc>
                <a:spcPct val="115000"/>
              </a:lnSpc>
              <a:buFont typeface="+mj-lt"/>
              <a:buAutoNum type="arabicPeriod"/>
            </a:pPr>
            <a:endParaRPr lang="en-AU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85763" indent="-385763">
              <a:lnSpc>
                <a:spcPct val="115000"/>
              </a:lnSpc>
              <a:buFont typeface="+mj-lt"/>
              <a:buAutoNum type="arabicPeriod"/>
            </a:pPr>
            <a:r>
              <a:rPr lang="en-A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tool for health workers to be environmentally conscious </a:t>
            </a:r>
          </a:p>
          <a:p>
            <a:pPr>
              <a:lnSpc>
                <a:spcPct val="115000"/>
              </a:lnSpc>
              <a:buFont typeface="+mj-lt"/>
              <a:buAutoNum type="arabicPeriod"/>
            </a:pPr>
            <a:endParaRPr lang="en-AU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85763" indent="-385763">
              <a:lnSpc>
                <a:spcPct val="115000"/>
              </a:lnSpc>
              <a:buFont typeface="+mj-lt"/>
              <a:buAutoNum type="arabicPeriod"/>
            </a:pPr>
            <a:r>
              <a:rPr lang="en-A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performance based, bench marking document to recognize greening efforts; and</a:t>
            </a:r>
          </a:p>
          <a:p>
            <a:pPr>
              <a:lnSpc>
                <a:spcPct val="115000"/>
              </a:lnSpc>
              <a:buFont typeface="+mj-lt"/>
              <a:buAutoNum type="arabicPeriod"/>
            </a:pPr>
            <a:endParaRPr lang="en-AU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85763" indent="-385763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A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self-certifying toolkit to help measure improvements in climate resiliency and environmental sustainability. </a:t>
            </a:r>
          </a:p>
          <a:p>
            <a:pPr marL="0" indent="0">
              <a:lnSpc>
                <a:spcPct val="115000"/>
              </a:lnSpc>
              <a:spcAft>
                <a:spcPts val="600"/>
              </a:spcAft>
              <a:buNone/>
            </a:pPr>
            <a:endParaRPr lang="en-AU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AU" b="1" dirty="0">
                <a:solidFill>
                  <a:srgbClr val="008E40"/>
                </a:solidFill>
              </a:rPr>
              <a:t>T</a:t>
            </a:r>
            <a:r>
              <a:rPr lang="en-AU" b="1" dirty="0" smtClean="0">
                <a:solidFill>
                  <a:srgbClr val="008E40"/>
                </a:solidFill>
              </a:rPr>
              <a:t>o create climate resilience and reduce the environmental footprint!</a:t>
            </a:r>
            <a:endParaRPr lang="en-AU" b="1" dirty="0">
              <a:solidFill>
                <a:srgbClr val="008E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89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700" b="1" dirty="0">
                <a:solidFill>
                  <a:srgbClr val="0070C0"/>
                </a:solidFill>
              </a:rPr>
              <a:t>Guideline Development ….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Multi-stakeholder consultation </a:t>
            </a:r>
          </a:p>
          <a:p>
            <a:pPr marL="0" indent="0">
              <a:buNone/>
            </a:pPr>
            <a:endParaRPr lang="en-AU" sz="750" dirty="0"/>
          </a:p>
          <a:p>
            <a:r>
              <a:rPr lang="en-AU" dirty="0" smtClean="0"/>
              <a:t>WHO Guideline as base document</a:t>
            </a:r>
          </a:p>
          <a:p>
            <a:pPr marL="0" indent="0">
              <a:buNone/>
            </a:pPr>
            <a:endParaRPr lang="en-AU" sz="825" dirty="0"/>
          </a:p>
          <a:p>
            <a:r>
              <a:rPr lang="en-AU" dirty="0" smtClean="0"/>
              <a:t>Climate Change and Health Strategic Action Plan (CCHSAP) 2016 -2020</a:t>
            </a:r>
          </a:p>
          <a:p>
            <a:pPr marL="0" indent="0">
              <a:buNone/>
            </a:pPr>
            <a:endParaRPr lang="en-AU" sz="750" dirty="0"/>
          </a:p>
          <a:p>
            <a:r>
              <a:rPr lang="en-AU" dirty="0" smtClean="0"/>
              <a:t>WHO expertise input</a:t>
            </a:r>
          </a:p>
          <a:p>
            <a:pPr marL="0" indent="0">
              <a:buNone/>
            </a:pPr>
            <a:endParaRPr lang="en-AU" sz="750" dirty="0"/>
          </a:p>
          <a:p>
            <a:r>
              <a:rPr lang="en-AU" dirty="0" smtClean="0"/>
              <a:t>Health-centric to ensure special needs and functions of HCF are considered</a:t>
            </a:r>
          </a:p>
          <a:p>
            <a:pPr marL="0" indent="0">
              <a:buNone/>
            </a:pPr>
            <a:endParaRPr lang="en-AU" sz="750" dirty="0"/>
          </a:p>
          <a:p>
            <a:r>
              <a:rPr lang="en-AU" dirty="0" smtClean="0"/>
              <a:t>Fiji context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8818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2613" y="1131094"/>
            <a:ext cx="7452737" cy="690797"/>
          </a:xfrm>
        </p:spPr>
        <p:txBody>
          <a:bodyPr>
            <a:normAutofit/>
          </a:bodyPr>
          <a:lstStyle/>
          <a:p>
            <a:r>
              <a:rPr lang="en-AU" sz="2700" b="1" dirty="0">
                <a:solidFill>
                  <a:srgbClr val="0070C0"/>
                </a:solidFill>
              </a:rPr>
              <a:t>Ten Domains within the 4 prerequisites….</a:t>
            </a:r>
            <a:endParaRPr lang="en-AU" sz="2700" b="1" dirty="0">
              <a:solidFill>
                <a:srgbClr val="0070C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0440" y="1821892"/>
            <a:ext cx="6744956" cy="384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66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2100" b="1" dirty="0">
                <a:solidFill>
                  <a:srgbClr val="0070C0"/>
                </a:solidFill>
              </a:rPr>
              <a:t>Guideline on Climate Resilient and Environmentally Sustainable Health Care Facilities in Fiji - CRESHCF</a:t>
            </a:r>
            <a:endParaRPr lang="en-AU" sz="2100" b="1" dirty="0">
              <a:solidFill>
                <a:srgbClr val="0070C0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3775" y="1882182"/>
            <a:ext cx="6360606" cy="382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74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64"/>
          <p:cNvSpPr txBox="1">
            <a:spLocks noGrp="1"/>
          </p:cNvSpPr>
          <p:nvPr>
            <p:ph type="title"/>
          </p:nvPr>
        </p:nvSpPr>
        <p:spPr>
          <a:xfrm>
            <a:off x="538323" y="794239"/>
            <a:ext cx="6996224" cy="358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>
              <a:buClr>
                <a:srgbClr val="000000"/>
              </a:buClr>
            </a:pPr>
            <a:r>
              <a:rPr lang="en-US" sz="2400" dirty="0"/>
              <a:t>COVID-19 </a:t>
            </a:r>
            <a:r>
              <a:rPr lang="en-US" sz="2400" dirty="0" smtClean="0"/>
              <a:t>Update - Fiji</a:t>
            </a:r>
            <a:endParaRPr sz="2400" dirty="0">
              <a:solidFill>
                <a:srgbClr val="FF0000"/>
              </a:solidFill>
            </a:endParaRPr>
          </a:p>
        </p:txBody>
      </p:sp>
      <p:sp>
        <p:nvSpPr>
          <p:cNvPr id="2" name="AutoShape 2" descr="https://apis.mail.yahoo.com/ws/v3/mailboxes/@.id==VjN-98E3dta3-AYwMFx4j7tiFSMXzvR4iti-bVdF_bjYZMWXZZAyBwI5aRV0Isbzut6vUWhjIv2uHVC2R0Wv8Q9VgQ/messages/@.id==AJz27RtQOB8tYODYIQCr4A8l3uk/content/parts/@.id==6/thumbnail?appid=YMailNorr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xmlns="" id="{0D261C36-002A-4732-9465-80ADE7F556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7684525"/>
              </p:ext>
            </p:extLst>
          </p:nvPr>
        </p:nvGraphicFramePr>
        <p:xfrm>
          <a:off x="442912" y="1308100"/>
          <a:ext cx="8258175" cy="4864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9FFF6D3-060E-4C11-878B-50A958C67C1D}"/>
              </a:ext>
            </a:extLst>
          </p:cNvPr>
          <p:cNvSpPr txBox="1"/>
          <p:nvPr/>
        </p:nvSpPr>
        <p:spPr>
          <a:xfrm>
            <a:off x="6154737" y="5499100"/>
            <a:ext cx="2528887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1600" dirty="0"/>
              <a:t>As of </a:t>
            </a:r>
            <a:r>
              <a:rPr lang="en-US" sz="1600" dirty="0" smtClean="0"/>
              <a:t>26 November 2021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49114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64"/>
          <p:cNvSpPr txBox="1">
            <a:spLocks noGrp="1"/>
          </p:cNvSpPr>
          <p:nvPr>
            <p:ph type="title"/>
          </p:nvPr>
        </p:nvSpPr>
        <p:spPr>
          <a:xfrm>
            <a:off x="538323" y="794239"/>
            <a:ext cx="6996224" cy="358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>
              <a:buClr>
                <a:srgbClr val="000000"/>
              </a:buClr>
            </a:pPr>
            <a:r>
              <a:rPr lang="en-US" sz="2400" dirty="0"/>
              <a:t>COVID-19 </a:t>
            </a:r>
            <a:r>
              <a:rPr lang="en-US" sz="2400" dirty="0" smtClean="0"/>
              <a:t>Update - Fiji</a:t>
            </a:r>
            <a:endParaRPr sz="2400" dirty="0">
              <a:solidFill>
                <a:srgbClr val="FF0000"/>
              </a:solidFill>
            </a:endParaRPr>
          </a:p>
        </p:txBody>
      </p:sp>
      <p:sp>
        <p:nvSpPr>
          <p:cNvPr id="2" name="AutoShape 2" descr="https://apis.mail.yahoo.com/ws/v3/mailboxes/@.id==VjN-98E3dta3-AYwMFx4j7tiFSMXzvR4iti-bVdF_bjYZMWXZZAyBwI5aRV0Isbzut6vUWhjIv2uHVC2R0Wv8Q9VgQ/messages/@.id==AJz27RtQOB8tYODYIQCr4A8l3uk/content/parts/@.id==6/thumbnail?appid=YMailNorr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9FFF6D3-060E-4C11-878B-50A958C67C1D}"/>
              </a:ext>
            </a:extLst>
          </p:cNvPr>
          <p:cNvSpPr txBox="1"/>
          <p:nvPr/>
        </p:nvSpPr>
        <p:spPr>
          <a:xfrm>
            <a:off x="6154736" y="6099586"/>
            <a:ext cx="2528887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1600" dirty="0"/>
              <a:t>As of </a:t>
            </a:r>
            <a:r>
              <a:rPr lang="en-US" sz="1600" dirty="0" smtClean="0"/>
              <a:t>26 November 2021</a:t>
            </a:r>
            <a:endParaRPr lang="en-US" sz="1600" dirty="0"/>
          </a:p>
        </p:txBody>
      </p:sp>
      <p:pic>
        <p:nvPicPr>
          <p:cNvPr id="1026" name="Picture 2" descr="https://lh3.googleusercontent.com/M6WbLrgA5Lfq_3T8ciZoMcHHltcmImGGZ2wRjHVn5qcASqs5Wp2ENBUoA7nCD9pQM9lG4GkM2HXiAwnkPsQKWIapuoGR2oMwqL2moYNskUw0QSw5cRm7k0U_WrQqt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4" y="1619249"/>
            <a:ext cx="8223249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617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95166"/>
            <a:ext cx="6707088" cy="595312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/>
              <a:t>Response </a:t>
            </a:r>
            <a:r>
              <a:rPr lang="en-US" sz="2400" b="1" dirty="0" smtClean="0"/>
              <a:t>Pillars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5450"/>
            <a:ext cx="7886700" cy="4419600"/>
          </a:xfrm>
        </p:spPr>
        <p:txBody>
          <a:bodyPr>
            <a:normAutofit/>
          </a:bodyPr>
          <a:lstStyle/>
          <a:p>
            <a:pPr marL="0" indent="0">
              <a:buClr>
                <a:srgbClr val="0070C0"/>
              </a:buClr>
              <a:buNone/>
            </a:pPr>
            <a:r>
              <a:rPr lang="en-US" sz="1800" b="1" dirty="0" smtClean="0"/>
              <a:t>1. Surveillance </a:t>
            </a:r>
            <a:r>
              <a:rPr lang="en-US" sz="1800" b="1" dirty="0"/>
              <a:t>&amp; Screening </a:t>
            </a:r>
            <a:r>
              <a:rPr lang="en-US" sz="1800" dirty="0"/>
              <a:t> 	</a:t>
            </a:r>
          </a:p>
          <a:p>
            <a:pPr marL="0" indent="0">
              <a:buClr>
                <a:srgbClr val="0070C0"/>
              </a:buClr>
              <a:buNone/>
            </a:pPr>
            <a:r>
              <a:rPr lang="en-US" sz="1800" dirty="0" smtClean="0"/>
              <a:t>Symptomatic and laboratory surveillance in place. A comprehensive surveillance program now in </a:t>
            </a:r>
            <a:r>
              <a:rPr lang="en-US" sz="1800" dirty="0" smtClean="0"/>
              <a:t>place that includes EWARS (ILI, ARI), event based surveillance and community testing surveillance. </a:t>
            </a:r>
            <a:endParaRPr lang="en-US" sz="1800" dirty="0"/>
          </a:p>
          <a:p>
            <a:pPr marL="0" indent="0">
              <a:buClr>
                <a:srgbClr val="0070C0"/>
              </a:buClr>
              <a:buNone/>
            </a:pPr>
            <a:endParaRPr lang="en-US" sz="750" dirty="0" smtClean="0"/>
          </a:p>
          <a:p>
            <a:pPr marL="0" indent="0">
              <a:buClr>
                <a:srgbClr val="0070C0"/>
              </a:buClr>
              <a:buNone/>
            </a:pPr>
            <a:endParaRPr lang="en-US" sz="750" dirty="0"/>
          </a:p>
          <a:p>
            <a:pPr marL="0" indent="0">
              <a:buClr>
                <a:srgbClr val="0070C0"/>
              </a:buClr>
              <a:buNone/>
            </a:pPr>
            <a:r>
              <a:rPr lang="en-US" sz="1800" b="1" dirty="0" smtClean="0"/>
              <a:t>2. Testing</a:t>
            </a:r>
            <a:r>
              <a:rPr lang="en-US" sz="1800" dirty="0" smtClean="0"/>
              <a:t>  </a:t>
            </a:r>
            <a:r>
              <a:rPr lang="en-US" sz="1800" dirty="0"/>
              <a:t>			</a:t>
            </a:r>
          </a:p>
          <a:p>
            <a:pPr marL="0" indent="0">
              <a:buClr>
                <a:srgbClr val="0070C0"/>
              </a:buClr>
              <a:buNone/>
            </a:pPr>
            <a:r>
              <a:rPr lang="en-US" sz="1800" dirty="0" smtClean="0"/>
              <a:t>6 testing labs in public hospitals and more coming up in private sector. No </a:t>
            </a:r>
            <a:r>
              <a:rPr lang="en-US" sz="1800" dirty="0"/>
              <a:t>more testing backlog and </a:t>
            </a:r>
            <a:r>
              <a:rPr lang="en-US" sz="1800" dirty="0" smtClean="0"/>
              <a:t>testing can do 3 per 1000 pop </a:t>
            </a:r>
            <a:r>
              <a:rPr lang="en-US" sz="1800" dirty="0" smtClean="0"/>
              <a:t>to </a:t>
            </a:r>
            <a:r>
              <a:rPr lang="en-US" sz="1800" dirty="0" smtClean="0"/>
              <a:t>5 per 1000 as during the Mitigation phase.</a:t>
            </a:r>
            <a:endParaRPr lang="en-US" sz="1800" dirty="0"/>
          </a:p>
          <a:p>
            <a:pPr marL="0" indent="0">
              <a:buClr>
                <a:srgbClr val="0070C0"/>
              </a:buClr>
              <a:buNone/>
            </a:pPr>
            <a:endParaRPr lang="en-US" sz="750" dirty="0" smtClean="0"/>
          </a:p>
          <a:p>
            <a:pPr marL="0" indent="0">
              <a:buClr>
                <a:srgbClr val="0070C0"/>
              </a:buClr>
              <a:buNone/>
            </a:pPr>
            <a:endParaRPr lang="en-US" sz="750" dirty="0"/>
          </a:p>
          <a:p>
            <a:pPr marL="0" indent="0">
              <a:buClr>
                <a:srgbClr val="0070C0"/>
              </a:buClr>
              <a:buNone/>
            </a:pPr>
            <a:r>
              <a:rPr lang="en-US" sz="1800" b="1" dirty="0" smtClean="0"/>
              <a:t>3. Containment</a:t>
            </a:r>
            <a:r>
              <a:rPr lang="en-US" sz="1800" dirty="0" smtClean="0"/>
              <a:t>  </a:t>
            </a:r>
            <a:endParaRPr lang="en-US" sz="1800" dirty="0"/>
          </a:p>
          <a:p>
            <a:pPr marL="0" indent="0">
              <a:buClr>
                <a:srgbClr val="0070C0"/>
              </a:buClr>
              <a:buNone/>
            </a:pPr>
            <a:r>
              <a:rPr lang="en-US" sz="1800" dirty="0" smtClean="0"/>
              <a:t>Targeted </a:t>
            </a:r>
            <a:r>
              <a:rPr lang="en-US" sz="1800" dirty="0"/>
              <a:t>lockdowns </a:t>
            </a:r>
            <a:r>
              <a:rPr lang="en-US" sz="1800" dirty="0" smtClean="0"/>
              <a:t>and curfews assist in stemming the spread of the virus. are </a:t>
            </a:r>
            <a:r>
              <a:rPr lang="en-US" sz="1800" dirty="0"/>
              <a:t>working. </a:t>
            </a:r>
            <a:r>
              <a:rPr lang="en-US" sz="1800" dirty="0" smtClean="0"/>
              <a:t>Quarantine requirements still in place for inbound travellers and home </a:t>
            </a:r>
            <a:r>
              <a:rPr lang="en-US" sz="1800" dirty="0"/>
              <a:t>i</a:t>
            </a:r>
            <a:r>
              <a:rPr lang="en-US" sz="1800" dirty="0" smtClean="0"/>
              <a:t>solation for medical indications.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73237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924050"/>
            <a:ext cx="7839075" cy="4202114"/>
          </a:xfrm>
        </p:spPr>
        <p:txBody>
          <a:bodyPr>
            <a:normAutofit/>
          </a:bodyPr>
          <a:lstStyle/>
          <a:p>
            <a:pPr marL="0" indent="0">
              <a:buClr>
                <a:srgbClr val="0070C0"/>
              </a:buClr>
              <a:buNone/>
            </a:pPr>
            <a:r>
              <a:rPr lang="en-US" sz="1800" b="1" dirty="0" smtClean="0"/>
              <a:t>4. Treatment</a:t>
            </a:r>
            <a:r>
              <a:rPr lang="en-US" sz="1800" dirty="0" smtClean="0"/>
              <a:t>  </a:t>
            </a:r>
            <a:endParaRPr lang="en-US" sz="1800" dirty="0"/>
          </a:p>
          <a:p>
            <a:pPr marL="0" indent="0">
              <a:buClr>
                <a:srgbClr val="0070C0"/>
              </a:buClr>
              <a:buNone/>
            </a:pPr>
            <a:r>
              <a:rPr lang="en-US" sz="1800" dirty="0" smtClean="0"/>
              <a:t>This </a:t>
            </a:r>
            <a:r>
              <a:rPr lang="en-US" sz="1800" dirty="0"/>
              <a:t>is being done well with use of evidence-based practice; equipment and </a:t>
            </a:r>
            <a:r>
              <a:rPr lang="en-US" sz="1800" dirty="0" smtClean="0"/>
              <a:t>resources </a:t>
            </a:r>
            <a:r>
              <a:rPr lang="en-US" sz="1800" dirty="0"/>
              <a:t>continuing to arrive</a:t>
            </a:r>
          </a:p>
          <a:p>
            <a:pPr marL="0" indent="0">
              <a:buClr>
                <a:srgbClr val="0070C0"/>
              </a:buClr>
              <a:buNone/>
            </a:pPr>
            <a:endParaRPr lang="en-US" sz="900" b="1" dirty="0" smtClean="0"/>
          </a:p>
          <a:p>
            <a:pPr marL="0" indent="0">
              <a:buClr>
                <a:srgbClr val="0070C0"/>
              </a:buClr>
              <a:buNone/>
            </a:pPr>
            <a:endParaRPr lang="en-US" sz="900" b="1" dirty="0" smtClean="0"/>
          </a:p>
          <a:p>
            <a:pPr marL="0" indent="0">
              <a:buClr>
                <a:srgbClr val="0070C0"/>
              </a:buClr>
              <a:buNone/>
            </a:pPr>
            <a:r>
              <a:rPr lang="en-US" sz="1800" b="1" dirty="0" smtClean="0"/>
              <a:t>5. Non </a:t>
            </a:r>
            <a:r>
              <a:rPr lang="en-US" sz="1800" b="1" dirty="0"/>
              <a:t>Pharmaceutical Intervention (NPI) &amp; COVID Safe Measures</a:t>
            </a:r>
            <a:endParaRPr lang="en-US" sz="1800" dirty="0"/>
          </a:p>
          <a:p>
            <a:pPr marL="0" indent="0">
              <a:buClr>
                <a:srgbClr val="0070C0"/>
              </a:buClr>
              <a:buNone/>
            </a:pPr>
            <a:r>
              <a:rPr lang="en-US" sz="1800" dirty="0" smtClean="0"/>
              <a:t>Masking, Hand Washing, Physical Distancing, Curfew</a:t>
            </a:r>
            <a:r>
              <a:rPr lang="en-US" sz="1800" dirty="0"/>
              <a:t>, </a:t>
            </a:r>
            <a:r>
              <a:rPr lang="en-US" sz="1800" dirty="0" smtClean="0"/>
              <a:t>Movement restrictions, lockdown</a:t>
            </a:r>
            <a:r>
              <a:rPr lang="en-US" sz="1800" dirty="0"/>
              <a:t>, </a:t>
            </a:r>
            <a:r>
              <a:rPr lang="en-US" sz="1800" dirty="0" smtClean="0"/>
              <a:t>and limitation on mass </a:t>
            </a:r>
            <a:r>
              <a:rPr lang="en-US" sz="1800" dirty="0"/>
              <a:t>gatherings. </a:t>
            </a:r>
            <a:endParaRPr lang="en-US" sz="1800" dirty="0" smtClean="0"/>
          </a:p>
          <a:p>
            <a:pPr marL="0" indent="0">
              <a:buClr>
                <a:srgbClr val="0070C0"/>
              </a:buClr>
              <a:buNone/>
            </a:pPr>
            <a:endParaRPr lang="en-US" sz="1800" dirty="0"/>
          </a:p>
          <a:p>
            <a:pPr marL="0" indent="0">
              <a:buClr>
                <a:srgbClr val="0070C0"/>
              </a:buClr>
              <a:buNone/>
            </a:pPr>
            <a:r>
              <a:rPr lang="en-US" sz="1800" b="1" dirty="0" smtClean="0"/>
              <a:t>6. Vaccinations</a:t>
            </a:r>
            <a:r>
              <a:rPr lang="en-US" sz="1800" dirty="0" smtClean="0"/>
              <a:t>  </a:t>
            </a:r>
            <a:endParaRPr lang="en-US" sz="1800" dirty="0"/>
          </a:p>
          <a:p>
            <a:pPr marL="0" indent="0">
              <a:buClr>
                <a:srgbClr val="0070C0"/>
              </a:buClr>
              <a:buNone/>
            </a:pPr>
            <a:r>
              <a:rPr lang="en-US" sz="1800" dirty="0" smtClean="0"/>
              <a:t>More than 1.2 million doses of vaccines – AstraZeneca, Moderna, and Pfizer, jabbed into arms to date. No cases of severe Adverse Reactions confirmed. </a:t>
            </a:r>
            <a:endParaRPr lang="en-US" sz="9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47700" y="614216"/>
            <a:ext cx="6516588" cy="595312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/>
              <a:t>Response </a:t>
            </a:r>
            <a:r>
              <a:rPr lang="en-US" sz="2400" b="1" dirty="0" smtClean="0"/>
              <a:t>Pillars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00424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>
            <a:spLocks noGrp="1"/>
          </p:cNvSpPr>
          <p:nvPr>
            <p:ph type="title"/>
          </p:nvPr>
        </p:nvSpPr>
        <p:spPr>
          <a:xfrm>
            <a:off x="693223" y="772885"/>
            <a:ext cx="7326600" cy="424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>
              <a:buClr>
                <a:srgbClr val="000000"/>
              </a:buClr>
            </a:pPr>
            <a:r>
              <a:rPr lang="en-US" sz="2400" dirty="0" smtClean="0"/>
              <a:t>COVID-19 </a:t>
            </a:r>
            <a:r>
              <a:rPr lang="en-US" sz="2400" dirty="0"/>
              <a:t>V</a:t>
            </a:r>
            <a:r>
              <a:rPr lang="en-US" sz="2400" dirty="0" smtClean="0"/>
              <a:t>accination Update</a:t>
            </a:r>
            <a:endParaRPr sz="2400" i="1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AA0B695-D526-4390-994E-3E63452C3B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43" y="1730830"/>
            <a:ext cx="8262257" cy="443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77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>
            <a:spLocks noGrp="1"/>
          </p:cNvSpPr>
          <p:nvPr>
            <p:ph type="title"/>
          </p:nvPr>
        </p:nvSpPr>
        <p:spPr>
          <a:xfrm>
            <a:off x="693223" y="772885"/>
            <a:ext cx="7326600" cy="424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>
              <a:buClr>
                <a:srgbClr val="000000"/>
              </a:buClr>
            </a:pPr>
            <a:r>
              <a:rPr lang="en-US" sz="2400" dirty="0" smtClean="0"/>
              <a:t>COVID-19 </a:t>
            </a:r>
            <a:r>
              <a:rPr lang="en-US" sz="2400" dirty="0"/>
              <a:t>V</a:t>
            </a:r>
            <a:r>
              <a:rPr lang="en-US" sz="2400" dirty="0" smtClean="0"/>
              <a:t>accination Update</a:t>
            </a:r>
            <a:endParaRPr sz="2400" i="1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678B403-0376-4AB5-A14A-5247DE8F74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991" y="1785256"/>
            <a:ext cx="8288468" cy="452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1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76742D4DB68A489532F5BCF3A877B0" ma:contentTypeVersion="13" ma:contentTypeDescription="Create a new document." ma:contentTypeScope="" ma:versionID="064a1c5c3b8f43f016bd03f77ffa60ca">
  <xsd:schema xmlns:xsd="http://www.w3.org/2001/XMLSchema" xmlns:xs="http://www.w3.org/2001/XMLSchema" xmlns:p="http://schemas.microsoft.com/office/2006/metadata/properties" xmlns:ns3="135c21ef-598c-46b5-b05c-090a48a494fa" xmlns:ns4="f2f76fcc-f37a-469d-ab23-63e3147ee15d" targetNamespace="http://schemas.microsoft.com/office/2006/metadata/properties" ma:root="true" ma:fieldsID="d1b030ab1c4344f112d75a32775a01c5" ns3:_="" ns4:_="">
    <xsd:import namespace="135c21ef-598c-46b5-b05c-090a48a494fa"/>
    <xsd:import namespace="f2f76fcc-f37a-469d-ab23-63e3147ee15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5c21ef-598c-46b5-b05c-090a48a494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f76fcc-f37a-469d-ab23-63e3147ee15d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285136E-3688-43EF-9113-EF74435F70B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AACE5A0-CDE7-4390-AC1B-D09992CF6E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5c21ef-598c-46b5-b05c-090a48a494fa"/>
    <ds:schemaRef ds:uri="f2f76fcc-f37a-469d-ab23-63e3147ee1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7807A83-AF07-4774-A07C-549A5487F0D7}">
  <ds:schemaRefs>
    <ds:schemaRef ds:uri="http://schemas.microsoft.com/office/2006/documentManagement/types"/>
    <ds:schemaRef ds:uri="http://schemas.microsoft.com/office/2006/metadata/properties"/>
    <ds:schemaRef ds:uri="135c21ef-598c-46b5-b05c-090a48a494fa"/>
    <ds:schemaRef ds:uri="f2f76fcc-f37a-469d-ab23-63e3147ee15d"/>
    <ds:schemaRef ds:uri="http://purl.org/dc/terms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21368</TotalTime>
  <Words>1405</Words>
  <Application>Microsoft Office PowerPoint</Application>
  <PresentationFormat>On-screen Show (4:3)</PresentationFormat>
  <Paragraphs>330</Paragraphs>
  <Slides>33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5" baseType="lpstr">
      <vt:lpstr>Arial Black</vt:lpstr>
      <vt:lpstr>Calibri Light</vt:lpstr>
      <vt:lpstr>Quattrocento Sans</vt:lpstr>
      <vt:lpstr>Calibri</vt:lpstr>
      <vt:lpstr>Helvetica</vt:lpstr>
      <vt:lpstr>Twentieth Century</vt:lpstr>
      <vt:lpstr>Times New Roman</vt:lpstr>
      <vt:lpstr>Avenir</vt:lpstr>
      <vt:lpstr>等线</vt:lpstr>
      <vt:lpstr>Arial</vt:lpstr>
      <vt:lpstr>Office Theme</vt:lpstr>
      <vt:lpstr>1_Office Theme</vt:lpstr>
      <vt:lpstr>Fiji College of General Practitioner (FCGP)     Update from MoHMS</vt:lpstr>
      <vt:lpstr>COVID-19 Update – Global and Regional</vt:lpstr>
      <vt:lpstr>COVID-19 Update - Fiji</vt:lpstr>
      <vt:lpstr>COVID-19 Update - Fiji</vt:lpstr>
      <vt:lpstr>COVID-19 Update - Fiji</vt:lpstr>
      <vt:lpstr>Response Pillars</vt:lpstr>
      <vt:lpstr>Response Pillars</vt:lpstr>
      <vt:lpstr>COVID-19 Vaccination Update</vt:lpstr>
      <vt:lpstr>COVID-19 Vaccination Update</vt:lpstr>
      <vt:lpstr>COVID-19 Vaccination Update</vt:lpstr>
      <vt:lpstr>COVID-19 Vaccination Update</vt:lpstr>
      <vt:lpstr>COVID Response: Tackling a New Disease</vt:lpstr>
      <vt:lpstr>COVID Response: Challenges in Mounting a Response</vt:lpstr>
      <vt:lpstr>COVID Response: New approaches </vt:lpstr>
      <vt:lpstr>COVID Response: New approaches </vt:lpstr>
      <vt:lpstr>COVID Response: Changed approaches </vt:lpstr>
      <vt:lpstr>COVID Response: Changed approach</vt:lpstr>
      <vt:lpstr>CSO Engagement in COVID-19 Outbreak Response</vt:lpstr>
      <vt:lpstr>CSO Engagement in COVID-19 Outbreak Response</vt:lpstr>
      <vt:lpstr>CSO Engagement in COVID-19 Outbreak Response</vt:lpstr>
      <vt:lpstr>Border Health Protection Unit</vt:lpstr>
      <vt:lpstr>Border Health Protection Unit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Climate Resilience and Environmentally Friendly HCFs </vt:lpstr>
      <vt:lpstr>Climate Resilience and Environmentally Friendly HCFs </vt:lpstr>
      <vt:lpstr>Why the Guideline?</vt:lpstr>
      <vt:lpstr>Guideline Development ….</vt:lpstr>
      <vt:lpstr>Ten Domains within the 4 prerequisites….</vt:lpstr>
      <vt:lpstr>Guideline on Climate Resilient and Environmentally Sustainable Health Care Facilities in Fiji - CRESHCF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 Daily Morning Briefings</dc:title>
  <dc:creator>Rachel Pillay</dc:creator>
  <cp:lastModifiedBy>Jemesa Tudravu</cp:lastModifiedBy>
  <cp:revision>1187</cp:revision>
  <dcterms:created xsi:type="dcterms:W3CDTF">2020-03-29T05:54:13Z</dcterms:created>
  <dcterms:modified xsi:type="dcterms:W3CDTF">2021-11-26T13:55:00Z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0x0101004E76742D4DB68A489532F5BCF3A877B0</vt:lpwstr>
  </property>
</Properties>
</file>